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91" r:id="rId4"/>
    <p:sldMasterId id="2147484013" r:id="rId5"/>
  </p:sldMasterIdLst>
  <p:notesMasterIdLst>
    <p:notesMasterId r:id="rId30"/>
  </p:notesMasterIdLst>
  <p:handoutMasterIdLst>
    <p:handoutMasterId r:id="rId31"/>
  </p:handoutMasterIdLst>
  <p:sldIdLst>
    <p:sldId id="256" r:id="rId6"/>
    <p:sldId id="257" r:id="rId7"/>
    <p:sldId id="654" r:id="rId8"/>
    <p:sldId id="653" r:id="rId9"/>
    <p:sldId id="676" r:id="rId10"/>
    <p:sldId id="258" r:id="rId11"/>
    <p:sldId id="659" r:id="rId12"/>
    <p:sldId id="660" r:id="rId13"/>
    <p:sldId id="661" r:id="rId14"/>
    <p:sldId id="662" r:id="rId15"/>
    <p:sldId id="655" r:id="rId16"/>
    <p:sldId id="656" r:id="rId17"/>
    <p:sldId id="664" r:id="rId18"/>
    <p:sldId id="666" r:id="rId19"/>
    <p:sldId id="667" r:id="rId20"/>
    <p:sldId id="668" r:id="rId21"/>
    <p:sldId id="669" r:id="rId22"/>
    <p:sldId id="652" r:id="rId23"/>
    <p:sldId id="677" r:id="rId24"/>
    <p:sldId id="670" r:id="rId25"/>
    <p:sldId id="671" r:id="rId26"/>
    <p:sldId id="672" r:id="rId27"/>
    <p:sldId id="674" r:id="rId28"/>
    <p:sldId id="675" r:id="rId29"/>
  </p:sldIdLst>
  <p:sldSz cx="9144000" cy="5143500" type="screen16x9"/>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1pPr>
    <a:lvl2pPr marL="4572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2pPr>
    <a:lvl3pPr marL="9144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3pPr>
    <a:lvl4pPr marL="13716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4pPr>
    <a:lvl5pPr marL="1828800" algn="l" rtl="0" eaLnBrk="0" fontAlgn="base" hangingPunct="0">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521415D9-36F7-43E2-AB2F-B90AF26B5E84}">
      <p14:sectionLst xmlns:p14="http://schemas.microsoft.com/office/powerpoint/2010/main">
        <p14:section name="Default Section" id="{23FABEFA-D64D-4536-A829-B11D2D79EEB4}">
          <p14:sldIdLst>
            <p14:sldId id="256"/>
            <p14:sldId id="257"/>
            <p14:sldId id="654"/>
            <p14:sldId id="653"/>
            <p14:sldId id="676"/>
            <p14:sldId id="258"/>
            <p14:sldId id="659"/>
            <p14:sldId id="660"/>
            <p14:sldId id="661"/>
            <p14:sldId id="662"/>
            <p14:sldId id="655"/>
            <p14:sldId id="656"/>
            <p14:sldId id="664"/>
            <p14:sldId id="666"/>
            <p14:sldId id="667"/>
            <p14:sldId id="668"/>
            <p14:sldId id="669"/>
            <p14:sldId id="652"/>
          </p14:sldIdLst>
        </p14:section>
        <p14:section name="Appendix" id="{2B2D3D57-D1C6-4E8A-A97E-9EB5983C7867}">
          <p14:sldIdLst>
            <p14:sldId id="677"/>
            <p14:sldId id="670"/>
            <p14:sldId id="671"/>
            <p14:sldId id="672"/>
            <p14:sldId id="674"/>
            <p14:sldId id="675"/>
          </p14:sldIdLst>
        </p14:section>
      </p14:sectionLst>
    </p:ext>
    <p:ext uri="{EFAFB233-063F-42B5-8137-9DF3F51BA10A}">
      <p15:sldGuideLst xmlns:p15="http://schemas.microsoft.com/office/powerpoint/2012/main">
        <p15:guide id="1" orient="horz" pos="355" userDrawn="1">
          <p15:clr>
            <a:srgbClr val="A4A3A4"/>
          </p15:clr>
        </p15:guide>
        <p15:guide id="2" pos="2880" userDrawn="1">
          <p15:clr>
            <a:srgbClr val="A4A3A4"/>
          </p15:clr>
        </p15:guide>
        <p15:guide id="3" orient="horz" pos="61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357E"/>
    <a:srgbClr val="0F264A"/>
    <a:srgbClr val="00A3E0"/>
    <a:srgbClr val="D0DF00"/>
    <a:srgbClr val="C4A05A"/>
    <a:srgbClr val="B0008E"/>
    <a:srgbClr val="EA7600"/>
    <a:srgbClr val="CE0E2D"/>
    <a:srgbClr val="0A347E"/>
    <a:srgbClr val="3EB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2CB93A-B597-465D-BF4E-AB131CB534EC}" v="3" dt="2022-06-23T18:35:15.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22" y="62"/>
      </p:cViewPr>
      <p:guideLst>
        <p:guide orient="horz" pos="355"/>
        <p:guide pos="2880"/>
        <p:guide orient="horz" pos="61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gan, Michael" userId="a6ac51d7-3bc1-4833-b972-121792826e18" providerId="ADAL" clId="{ED2CB93A-B597-465D-BF4E-AB131CB534EC}"/>
    <pc:docChg chg="custSel modSld sldOrd addSection modSection">
      <pc:chgData name="Hogan, Michael" userId="a6ac51d7-3bc1-4833-b972-121792826e18" providerId="ADAL" clId="{ED2CB93A-B597-465D-BF4E-AB131CB534EC}" dt="2022-06-23T18:36:52.904" v="40" actId="403"/>
      <pc:docMkLst>
        <pc:docMk/>
      </pc:docMkLst>
      <pc:sldChg chg="modSp mod">
        <pc:chgData name="Hogan, Michael" userId="a6ac51d7-3bc1-4833-b972-121792826e18" providerId="ADAL" clId="{ED2CB93A-B597-465D-BF4E-AB131CB534EC}" dt="2022-06-23T18:34:57.777" v="34" actId="20577"/>
        <pc:sldMkLst>
          <pc:docMk/>
          <pc:sldMk cId="697004669" sldId="256"/>
        </pc:sldMkLst>
        <pc:spChg chg="mod">
          <ac:chgData name="Hogan, Michael" userId="a6ac51d7-3bc1-4833-b972-121792826e18" providerId="ADAL" clId="{ED2CB93A-B597-465D-BF4E-AB131CB534EC}" dt="2022-06-23T18:34:57.777" v="34" actId="20577"/>
          <ac:spMkLst>
            <pc:docMk/>
            <pc:sldMk cId="697004669" sldId="256"/>
            <ac:spMk id="4" creationId="{3781D856-37F4-8541-A934-2D80C4B0DD68}"/>
          </ac:spMkLst>
        </pc:spChg>
      </pc:sldChg>
      <pc:sldChg chg="modSp mod">
        <pc:chgData name="Hogan, Michael" userId="a6ac51d7-3bc1-4833-b972-121792826e18" providerId="ADAL" clId="{ED2CB93A-B597-465D-BF4E-AB131CB534EC}" dt="2022-06-23T18:34:41.454" v="30" actId="20577"/>
        <pc:sldMkLst>
          <pc:docMk/>
          <pc:sldMk cId="1261629795" sldId="652"/>
        </pc:sldMkLst>
        <pc:spChg chg="mod">
          <ac:chgData name="Hogan, Michael" userId="a6ac51d7-3bc1-4833-b972-121792826e18" providerId="ADAL" clId="{ED2CB93A-B597-465D-BF4E-AB131CB534EC}" dt="2022-06-23T18:34:41.454" v="30" actId="20577"/>
          <ac:spMkLst>
            <pc:docMk/>
            <pc:sldMk cId="1261629795" sldId="652"/>
            <ac:spMk id="8" creationId="{00000000-0000-0000-0000-000000000000}"/>
          </ac:spMkLst>
        </pc:spChg>
      </pc:sldChg>
      <pc:sldChg chg="ord">
        <pc:chgData name="Hogan, Michael" userId="a6ac51d7-3bc1-4833-b972-121792826e18" providerId="ADAL" clId="{ED2CB93A-B597-465D-BF4E-AB131CB534EC}" dt="2022-06-23T18:34:09.882" v="12"/>
        <pc:sldMkLst>
          <pc:docMk/>
          <pc:sldMk cId="1590823755" sldId="670"/>
        </pc:sldMkLst>
      </pc:sldChg>
      <pc:sldChg chg="ord">
        <pc:chgData name="Hogan, Michael" userId="a6ac51d7-3bc1-4833-b972-121792826e18" providerId="ADAL" clId="{ED2CB93A-B597-465D-BF4E-AB131CB534EC}" dt="2022-06-23T18:34:09.882" v="12"/>
        <pc:sldMkLst>
          <pc:docMk/>
          <pc:sldMk cId="3901250616" sldId="671"/>
        </pc:sldMkLst>
      </pc:sldChg>
      <pc:sldChg chg="modSp mod ord">
        <pc:chgData name="Hogan, Michael" userId="a6ac51d7-3bc1-4833-b972-121792826e18" providerId="ADAL" clId="{ED2CB93A-B597-465D-BF4E-AB131CB534EC}" dt="2022-06-23T18:35:09.936" v="35" actId="313"/>
        <pc:sldMkLst>
          <pc:docMk/>
          <pc:sldMk cId="420402797" sldId="672"/>
        </pc:sldMkLst>
        <pc:spChg chg="mod">
          <ac:chgData name="Hogan, Michael" userId="a6ac51d7-3bc1-4833-b972-121792826e18" providerId="ADAL" clId="{ED2CB93A-B597-465D-BF4E-AB131CB534EC}" dt="2022-06-23T18:35:09.936" v="35" actId="313"/>
          <ac:spMkLst>
            <pc:docMk/>
            <pc:sldMk cId="420402797" sldId="672"/>
            <ac:spMk id="8" creationId="{1F3CA596-B167-489B-981B-AD75BAB50A14}"/>
          </ac:spMkLst>
        </pc:spChg>
      </pc:sldChg>
      <pc:sldChg chg="ord">
        <pc:chgData name="Hogan, Michael" userId="a6ac51d7-3bc1-4833-b972-121792826e18" providerId="ADAL" clId="{ED2CB93A-B597-465D-BF4E-AB131CB534EC}" dt="2022-06-23T18:34:09.882" v="12"/>
        <pc:sldMkLst>
          <pc:docMk/>
          <pc:sldMk cId="2135571603" sldId="674"/>
        </pc:sldMkLst>
      </pc:sldChg>
      <pc:sldChg chg="ord">
        <pc:chgData name="Hogan, Michael" userId="a6ac51d7-3bc1-4833-b972-121792826e18" providerId="ADAL" clId="{ED2CB93A-B597-465D-BF4E-AB131CB534EC}" dt="2022-06-23T18:34:09.882" v="12"/>
        <pc:sldMkLst>
          <pc:docMk/>
          <pc:sldMk cId="1067194365" sldId="675"/>
        </pc:sldMkLst>
      </pc:sldChg>
      <pc:sldChg chg="modSp mod">
        <pc:chgData name="Hogan, Michael" userId="a6ac51d7-3bc1-4833-b972-121792826e18" providerId="ADAL" clId="{ED2CB93A-B597-465D-BF4E-AB131CB534EC}" dt="2022-06-23T18:33:19.953" v="6" actId="20577"/>
        <pc:sldMkLst>
          <pc:docMk/>
          <pc:sldMk cId="3634590151" sldId="676"/>
        </pc:sldMkLst>
        <pc:spChg chg="mod">
          <ac:chgData name="Hogan, Michael" userId="a6ac51d7-3bc1-4833-b972-121792826e18" providerId="ADAL" clId="{ED2CB93A-B597-465D-BF4E-AB131CB534EC}" dt="2022-06-23T18:33:19.953" v="6" actId="20577"/>
          <ac:spMkLst>
            <pc:docMk/>
            <pc:sldMk cId="3634590151" sldId="676"/>
            <ac:spMk id="5" creationId="{14421847-6B02-4F9C-8CA4-067D62889B81}"/>
          </ac:spMkLst>
        </pc:spChg>
        <pc:picChg chg="mod">
          <ac:chgData name="Hogan, Michael" userId="a6ac51d7-3bc1-4833-b972-121792826e18" providerId="ADAL" clId="{ED2CB93A-B597-465D-BF4E-AB131CB534EC}" dt="2022-06-23T18:33:13.306" v="1" actId="1076"/>
          <ac:picMkLst>
            <pc:docMk/>
            <pc:sldMk cId="3634590151" sldId="676"/>
            <ac:picMk id="16" creationId="{A23AE50C-4EA1-4BC2-B16E-2C4B2709758E}"/>
          </ac:picMkLst>
        </pc:picChg>
      </pc:sldChg>
      <pc:sldChg chg="modSp mod ord">
        <pc:chgData name="Hogan, Michael" userId="a6ac51d7-3bc1-4833-b972-121792826e18" providerId="ADAL" clId="{ED2CB93A-B597-465D-BF4E-AB131CB534EC}" dt="2022-06-23T18:36:52.904" v="40" actId="403"/>
        <pc:sldMkLst>
          <pc:docMk/>
          <pc:sldMk cId="2405929851" sldId="677"/>
        </pc:sldMkLst>
        <pc:spChg chg="mod">
          <ac:chgData name="Hogan, Michael" userId="a6ac51d7-3bc1-4833-b972-121792826e18" providerId="ADAL" clId="{ED2CB93A-B597-465D-BF4E-AB131CB534EC}" dt="2022-06-23T18:36:52.904" v="40" actId="403"/>
          <ac:spMkLst>
            <pc:docMk/>
            <pc:sldMk cId="2405929851" sldId="677"/>
            <ac:spMk id="2" creationId="{7718A978-F96B-4E75-ADCC-907FDF0A4F8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https://researchtriangleinstitute.sharepoint.com/sites/TriangleWilmingtonWorkforce/Shared%20Documents/General/Asheville%202021/Presentations/Graphs%20for%20Presentation%20061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643048581191503"/>
          <c:y val="3.6850921273031828E-2"/>
          <c:w val="0.51036196701827363"/>
          <c:h val="0.93220643901924316"/>
        </c:manualLayout>
      </c:layout>
      <c:barChart>
        <c:barDir val="bar"/>
        <c:grouping val="clustered"/>
        <c:varyColors val="0"/>
        <c:ser>
          <c:idx val="0"/>
          <c:order val="0"/>
          <c:tx>
            <c:strRef>
              <c:f>Sheet1!$B$1</c:f>
              <c:strCache>
                <c:ptCount val="1"/>
                <c:pt idx="0">
                  <c:v>Low End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Life Sciences</c:v>
                </c:pt>
                <c:pt idx="1">
                  <c:v>Energy, Utilities</c:v>
                </c:pt>
                <c:pt idx="2">
                  <c:v>IT &amp; Software</c:v>
                </c:pt>
                <c:pt idx="3">
                  <c:v>Logistics</c:v>
                </c:pt>
                <c:pt idx="4">
                  <c:v>Retail</c:v>
                </c:pt>
                <c:pt idx="5">
                  <c:v>Construction &amp; Trades</c:v>
                </c:pt>
                <c:pt idx="6">
                  <c:v>Professional and Technical Services</c:v>
                </c:pt>
                <c:pt idx="7">
                  <c:v>Restaurant, Lodging, and Hospitality</c:v>
                </c:pt>
                <c:pt idx="8">
                  <c:v>Public Sector, Education, and Nonprofit*</c:v>
                </c:pt>
                <c:pt idx="9">
                  <c:v>Manufacturing</c:v>
                </c:pt>
                <c:pt idx="10">
                  <c:v>Health Care</c:v>
                </c:pt>
              </c:strCache>
            </c:strRef>
          </c:cat>
          <c:val>
            <c:numRef>
              <c:f>Sheet1!$B$2:$B$12</c:f>
              <c:numCache>
                <c:formatCode>General</c:formatCode>
                <c:ptCount val="11"/>
                <c:pt idx="0">
                  <c:v>20</c:v>
                </c:pt>
                <c:pt idx="1">
                  <c:v>40</c:v>
                </c:pt>
                <c:pt idx="2">
                  <c:v>65</c:v>
                </c:pt>
                <c:pt idx="3">
                  <c:v>75</c:v>
                </c:pt>
                <c:pt idx="4">
                  <c:v>265</c:v>
                </c:pt>
                <c:pt idx="5">
                  <c:v>780</c:v>
                </c:pt>
                <c:pt idx="6">
                  <c:v>2405</c:v>
                </c:pt>
                <c:pt idx="7">
                  <c:v>3465</c:v>
                </c:pt>
                <c:pt idx="8">
                  <c:v>3940</c:v>
                </c:pt>
                <c:pt idx="9">
                  <c:v>5255</c:v>
                </c:pt>
                <c:pt idx="10">
                  <c:v>6450</c:v>
                </c:pt>
              </c:numCache>
            </c:numRef>
          </c:val>
          <c:extLst>
            <c:ext xmlns:c16="http://schemas.microsoft.com/office/drawing/2014/chart" uri="{C3380CC4-5D6E-409C-BE32-E72D297353CC}">
              <c16:uniqueId val="{00000000-3B8B-4A8C-A8B8-11D90A179E3E}"/>
            </c:ext>
          </c:extLst>
        </c:ser>
        <c:ser>
          <c:idx val="1"/>
          <c:order val="1"/>
          <c:tx>
            <c:strRef>
              <c:f>Sheet1!$C$1</c:f>
              <c:strCache>
                <c:ptCount val="1"/>
                <c:pt idx="0">
                  <c:v>High End</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Life Sciences</c:v>
                </c:pt>
                <c:pt idx="1">
                  <c:v>Energy, Utilities</c:v>
                </c:pt>
                <c:pt idx="2">
                  <c:v>IT &amp; Software</c:v>
                </c:pt>
                <c:pt idx="3">
                  <c:v>Logistics</c:v>
                </c:pt>
                <c:pt idx="4">
                  <c:v>Retail</c:v>
                </c:pt>
                <c:pt idx="5">
                  <c:v>Construction &amp; Trades</c:v>
                </c:pt>
                <c:pt idx="6">
                  <c:v>Professional and Technical Services</c:v>
                </c:pt>
                <c:pt idx="7">
                  <c:v>Restaurant, Lodging, and Hospitality</c:v>
                </c:pt>
                <c:pt idx="8">
                  <c:v>Public Sector, Education, and Nonprofit*</c:v>
                </c:pt>
                <c:pt idx="9">
                  <c:v>Manufacturing</c:v>
                </c:pt>
                <c:pt idx="10">
                  <c:v>Health Care</c:v>
                </c:pt>
              </c:strCache>
            </c:strRef>
          </c:cat>
          <c:val>
            <c:numRef>
              <c:f>Sheet1!$C$2:$C$12</c:f>
              <c:numCache>
                <c:formatCode>General</c:formatCode>
                <c:ptCount val="11"/>
                <c:pt idx="0">
                  <c:v>49</c:v>
                </c:pt>
                <c:pt idx="1">
                  <c:v>75</c:v>
                </c:pt>
                <c:pt idx="2">
                  <c:v>120</c:v>
                </c:pt>
                <c:pt idx="3">
                  <c:v>175</c:v>
                </c:pt>
                <c:pt idx="4">
                  <c:v>574</c:v>
                </c:pt>
                <c:pt idx="5">
                  <c:v>1800</c:v>
                </c:pt>
                <c:pt idx="6">
                  <c:v>4398</c:v>
                </c:pt>
                <c:pt idx="7">
                  <c:v>6667</c:v>
                </c:pt>
                <c:pt idx="8">
                  <c:v>8218</c:v>
                </c:pt>
                <c:pt idx="9">
                  <c:v>11602</c:v>
                </c:pt>
                <c:pt idx="10">
                  <c:v>12159</c:v>
                </c:pt>
              </c:numCache>
            </c:numRef>
          </c:val>
          <c:extLst>
            <c:ext xmlns:c16="http://schemas.microsoft.com/office/drawing/2014/chart" uri="{C3380CC4-5D6E-409C-BE32-E72D297353CC}">
              <c16:uniqueId val="{00000001-3B8B-4A8C-A8B8-11D90A179E3E}"/>
            </c:ext>
          </c:extLst>
        </c:ser>
        <c:dLbls>
          <c:showLegendKey val="0"/>
          <c:showVal val="0"/>
          <c:showCatName val="0"/>
          <c:showSerName val="0"/>
          <c:showPercent val="0"/>
          <c:showBubbleSize val="0"/>
        </c:dLbls>
        <c:gapWidth val="51"/>
        <c:overlap val="-1"/>
        <c:axId val="404047824"/>
        <c:axId val="404038416"/>
      </c:barChart>
      <c:catAx>
        <c:axId val="404047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04038416"/>
        <c:crosses val="autoZero"/>
        <c:auto val="1"/>
        <c:lblAlgn val="ctr"/>
        <c:lblOffset val="100"/>
        <c:noMultiLvlLbl val="0"/>
      </c:catAx>
      <c:valAx>
        <c:axId val="404038416"/>
        <c:scaling>
          <c:orientation val="minMax"/>
        </c:scaling>
        <c:delete val="1"/>
        <c:axPos val="b"/>
        <c:numFmt formatCode="General" sourceLinked="1"/>
        <c:majorTickMark val="none"/>
        <c:minorTickMark val="none"/>
        <c:tickLblPos val="nextTo"/>
        <c:crossAx val="404047824"/>
        <c:crosses val="autoZero"/>
        <c:crossBetween val="between"/>
      </c:valAx>
      <c:spPr>
        <a:noFill/>
        <a:ln>
          <a:noFill/>
        </a:ln>
        <a:effectLst/>
      </c:spPr>
    </c:plotArea>
    <c:legend>
      <c:legendPos val="b"/>
      <c:layout>
        <c:manualLayout>
          <c:xMode val="edge"/>
          <c:yMode val="edge"/>
          <c:x val="0.72470855120679833"/>
          <c:y val="0.49504922388911426"/>
          <c:w val="0.16462381311304577"/>
          <c:h val="0.10496057818659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Private vendor training</c:v>
                </c:pt>
                <c:pt idx="1">
                  <c:v>Micro credentials, digital badges, MOOCs, and other certifications</c:v>
                </c:pt>
                <c:pt idx="2">
                  <c:v>Apprenticeship programs</c:v>
                </c:pt>
                <c:pt idx="3">
                  <c:v>Community college programs: certificates</c:v>
                </c:pt>
                <c:pt idx="4">
                  <c:v>Other professional certifications and training</c:v>
                </c:pt>
                <c:pt idx="5">
                  <c:v>Community college programs, associates’ degrees</c:v>
                </c:pt>
                <c:pt idx="6">
                  <c:v>4-year colleges and universities</c:v>
                </c:pt>
                <c:pt idx="7">
                  <c:v>GED or high school diploma</c:v>
                </c:pt>
              </c:strCache>
            </c:strRef>
          </c:cat>
          <c:val>
            <c:numRef>
              <c:f>Sheet1!$C$2:$C$9</c:f>
              <c:numCache>
                <c:formatCode>0%</c:formatCode>
                <c:ptCount val="8"/>
                <c:pt idx="0">
                  <c:v>8.8639200998751555E-2</c:v>
                </c:pt>
                <c:pt idx="1">
                  <c:v>0.13108614232209737</c:v>
                </c:pt>
                <c:pt idx="2">
                  <c:v>0.30337078651685395</c:v>
                </c:pt>
                <c:pt idx="3">
                  <c:v>0.4157303370786517</c:v>
                </c:pt>
                <c:pt idx="4">
                  <c:v>0.46816479400749061</c:v>
                </c:pt>
                <c:pt idx="5">
                  <c:v>0.53558052434456926</c:v>
                </c:pt>
                <c:pt idx="6">
                  <c:v>0.58676654182272159</c:v>
                </c:pt>
                <c:pt idx="7">
                  <c:v>0.66042446941323341</c:v>
                </c:pt>
              </c:numCache>
            </c:numRef>
          </c:val>
          <c:extLst>
            <c:ext xmlns:c16="http://schemas.microsoft.com/office/drawing/2014/chart" uri="{C3380CC4-5D6E-409C-BE32-E72D297353CC}">
              <c16:uniqueId val="{00000000-31C5-4AF3-8514-0EFF54135B91}"/>
            </c:ext>
          </c:extLst>
        </c:ser>
        <c:dLbls>
          <c:dLblPos val="inEnd"/>
          <c:showLegendKey val="0"/>
          <c:showVal val="1"/>
          <c:showCatName val="0"/>
          <c:showSerName val="0"/>
          <c:showPercent val="0"/>
          <c:showBubbleSize val="0"/>
        </c:dLbls>
        <c:gapWidth val="91"/>
        <c:axId val="404040376"/>
        <c:axId val="404048608"/>
      </c:barChart>
      <c:catAx>
        <c:axId val="404040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04048608"/>
        <c:crosses val="autoZero"/>
        <c:auto val="1"/>
        <c:lblAlgn val="ctr"/>
        <c:lblOffset val="100"/>
        <c:noMultiLvlLbl val="0"/>
      </c:catAx>
      <c:valAx>
        <c:axId val="404048608"/>
        <c:scaling>
          <c:orientation val="minMax"/>
        </c:scaling>
        <c:delete val="1"/>
        <c:axPos val="b"/>
        <c:numFmt formatCode="0%" sourceLinked="1"/>
        <c:majorTickMark val="none"/>
        <c:minorTickMark val="none"/>
        <c:tickLblPos val="nextTo"/>
        <c:crossAx val="404040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0.63584</cdr:x>
      <cdr:y>0.70293</cdr:y>
    </cdr:from>
    <cdr:to>
      <cdr:x>0.97173</cdr:x>
      <cdr:y>0.90306</cdr:y>
    </cdr:to>
    <cdr:sp macro="" textlink="">
      <cdr:nvSpPr>
        <cdr:cNvPr id="2" name="TextBox 1">
          <a:extLst xmlns:a="http://schemas.openxmlformats.org/drawingml/2006/main">
            <a:ext uri="{FF2B5EF4-FFF2-40B4-BE49-F238E27FC236}">
              <a16:creationId xmlns:a16="http://schemas.microsoft.com/office/drawing/2014/main" id="{3CFFDBD6-46C9-414D-8161-D3D31AAA0C5B}"/>
            </a:ext>
          </a:extLst>
        </cdr:cNvPr>
        <cdr:cNvSpPr txBox="1"/>
      </cdr:nvSpPr>
      <cdr:spPr>
        <a:xfrm xmlns:a="http://schemas.openxmlformats.org/drawingml/2006/main">
          <a:off x="3393726" y="2933505"/>
          <a:ext cx="1792775" cy="8351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i="1" dirty="0"/>
            <a:t>Note tha</a:t>
          </a:r>
          <a:r>
            <a:rPr lang="en-US" i="1" dirty="0"/>
            <a:t>t projections are adjusted down for large, 1,000+ employee organizations </a:t>
          </a:r>
          <a:endParaRPr lang="en-US" sz="11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defTabSz="912790">
              <a:defRPr sz="1200">
                <a:latin typeface="Arial" charset="0"/>
              </a:defRPr>
            </a:lvl1pPr>
          </a:lstStyle>
          <a:p>
            <a:pPr>
              <a:defRPr/>
            </a:pPr>
            <a:endParaRPr lang="en-US" dirty="0"/>
          </a:p>
        </p:txBody>
      </p:sp>
      <p:sp>
        <p:nvSpPr>
          <p:cNvPr id="207875" name="Rectangle 3"/>
          <p:cNvSpPr>
            <a:spLocks noGrp="1" noChangeArrowheads="1"/>
          </p:cNvSpPr>
          <p:nvPr>
            <p:ph type="dt" sz="quarter" idx="1"/>
          </p:nvPr>
        </p:nvSpPr>
        <p:spPr bwMode="auto">
          <a:xfrm>
            <a:off x="3955209" y="0"/>
            <a:ext cx="3028207" cy="464185"/>
          </a:xfrm>
          <a:prstGeom prst="rect">
            <a:avLst/>
          </a:prstGeom>
          <a:noFill/>
          <a:ln w="9525">
            <a:noFill/>
            <a:miter lim="800000"/>
            <a:headEnd/>
            <a:tailEnd/>
          </a:ln>
          <a:effectLst/>
        </p:spPr>
        <p:txBody>
          <a:bodyPr vert="horz" wrap="square" lIns="91219" tIns="45608" rIns="91219" bIns="45608" numCol="1" anchor="t" anchorCtr="0" compatLnSpc="1">
            <a:prstTxWarp prst="textNoShape">
              <a:avLst/>
            </a:prstTxWarp>
          </a:bodyPr>
          <a:lstStyle>
            <a:lvl1pPr algn="r" defTabSz="912790">
              <a:defRPr sz="1200">
                <a:latin typeface="Arial" charset="0"/>
              </a:defRPr>
            </a:lvl1pPr>
          </a:lstStyle>
          <a:p>
            <a:pPr>
              <a:defRPr/>
            </a:pPr>
            <a:endParaRPr lang="en-US" dirty="0"/>
          </a:p>
        </p:txBody>
      </p:sp>
      <p:sp>
        <p:nvSpPr>
          <p:cNvPr id="207876" name="Rectangle 4"/>
          <p:cNvSpPr>
            <a:spLocks noGrp="1" noChangeArrowheads="1"/>
          </p:cNvSpPr>
          <p:nvPr>
            <p:ph type="ftr" sz="quarter" idx="2"/>
          </p:nvPr>
        </p:nvSpPr>
        <p:spPr bwMode="auto">
          <a:xfrm>
            <a:off x="1"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defTabSz="912790">
              <a:defRPr sz="1200">
                <a:latin typeface="Arial" charset="0"/>
              </a:defRPr>
            </a:lvl1pPr>
          </a:lstStyle>
          <a:p>
            <a:pPr>
              <a:defRPr/>
            </a:pPr>
            <a:endParaRPr lang="en-US" dirty="0"/>
          </a:p>
        </p:txBody>
      </p:sp>
      <p:sp>
        <p:nvSpPr>
          <p:cNvPr id="207877" name="Rectangle 5"/>
          <p:cNvSpPr>
            <a:spLocks noGrp="1" noChangeArrowheads="1"/>
          </p:cNvSpPr>
          <p:nvPr>
            <p:ph type="sldNum" sz="quarter" idx="3"/>
          </p:nvPr>
        </p:nvSpPr>
        <p:spPr bwMode="auto">
          <a:xfrm>
            <a:off x="3955209" y="8817926"/>
            <a:ext cx="3028207" cy="464185"/>
          </a:xfrm>
          <a:prstGeom prst="rect">
            <a:avLst/>
          </a:prstGeom>
          <a:noFill/>
          <a:ln w="9525">
            <a:noFill/>
            <a:miter lim="800000"/>
            <a:headEnd/>
            <a:tailEnd/>
          </a:ln>
          <a:effectLst/>
        </p:spPr>
        <p:txBody>
          <a:bodyPr vert="horz" wrap="square" lIns="91219" tIns="45608" rIns="91219" bIns="45608" numCol="1" anchor="b" anchorCtr="0" compatLnSpc="1">
            <a:prstTxWarp prst="textNoShape">
              <a:avLst/>
            </a:prstTxWarp>
          </a:bodyPr>
          <a:lstStyle>
            <a:lvl1pPr algn="r" defTabSz="912790">
              <a:defRPr sz="1200">
                <a:latin typeface="Arial" charset="0"/>
              </a:defRPr>
            </a:lvl1pPr>
          </a:lstStyle>
          <a:p>
            <a:pPr>
              <a:defRPr/>
            </a:pPr>
            <a:fld id="{F14AD3AF-E853-41DD-9C6B-157657455CBF}" type="slidenum">
              <a:rPr lang="en-US"/>
              <a:pPr>
                <a:defRPr/>
              </a:pPr>
              <a:t>‹#›</a:t>
            </a:fld>
            <a:endParaRPr lang="en-US" dirty="0"/>
          </a:p>
        </p:txBody>
      </p:sp>
    </p:spTree>
    <p:extLst>
      <p:ext uri="{BB962C8B-B14F-4D97-AF65-F5344CB8AC3E}">
        <p14:creationId xmlns:p14="http://schemas.microsoft.com/office/powerpoint/2010/main" val="37357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28207"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930251">
              <a:defRPr sz="120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956794" y="0"/>
            <a:ext cx="3028206" cy="46418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algn="r" defTabSz="930251">
              <a:defRPr sz="1200">
                <a:latin typeface="Arial"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398463" y="695325"/>
            <a:ext cx="6188075"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757" y="4409758"/>
            <a:ext cx="5121488" cy="4177665"/>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8819515"/>
            <a:ext cx="3028207"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930251">
              <a:defRPr sz="120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956794" y="8819515"/>
            <a:ext cx="3028206" cy="464185"/>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algn="r" defTabSz="930251">
              <a:defRPr sz="1200">
                <a:latin typeface="Arial" charset="0"/>
              </a:defRPr>
            </a:lvl1pPr>
          </a:lstStyle>
          <a:p>
            <a:pPr>
              <a:defRPr/>
            </a:pPr>
            <a:fld id="{8DB8C9F8-2507-43B8-94EB-5DEE5D53B02A}" type="slidenum">
              <a:rPr lang="en-US"/>
              <a:pPr>
                <a:defRPr/>
              </a:pPr>
              <a:t>‹#›</a:t>
            </a:fld>
            <a:endParaRPr lang="en-US" dirty="0"/>
          </a:p>
        </p:txBody>
      </p:sp>
    </p:spTree>
    <p:extLst>
      <p:ext uri="{BB962C8B-B14F-4D97-AF65-F5344CB8AC3E}">
        <p14:creationId xmlns:p14="http://schemas.microsoft.com/office/powerpoint/2010/main" val="3894486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small companies are anticipating hiring, but large companies anticipate hiring the largest number of employees</a:t>
            </a:r>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5</a:t>
            </a:fld>
            <a:endParaRPr lang="en-US" dirty="0"/>
          </a:p>
        </p:txBody>
      </p:sp>
    </p:spTree>
    <p:extLst>
      <p:ext uri="{BB962C8B-B14F-4D97-AF65-F5344CB8AC3E}">
        <p14:creationId xmlns:p14="http://schemas.microsoft.com/office/powerpoint/2010/main" val="11279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Nursing Assistant (CNA)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Alcohol and Drug Counselor (CADC), Licensed Clinical Addiction Specialist (LCAS), Licensed Clinical Social Worker (LCSW)</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7</a:t>
            </a:fld>
            <a:endParaRPr lang="en-US" dirty="0"/>
          </a:p>
        </p:txBody>
      </p:sp>
    </p:spTree>
    <p:extLst>
      <p:ext uri="{BB962C8B-B14F-4D97-AF65-F5344CB8AC3E}">
        <p14:creationId xmlns:p14="http://schemas.microsoft.com/office/powerpoint/2010/main" val="386699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Nursing Assistant (CNA)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Alcohol and Drug Counselor (CADC), Licensed Clinical Addiction Specialist (LCAS), Licensed Clinical Social Worker (LCSW)</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8</a:t>
            </a:fld>
            <a:endParaRPr lang="en-US" dirty="0"/>
          </a:p>
        </p:txBody>
      </p:sp>
    </p:spTree>
    <p:extLst>
      <p:ext uri="{BB962C8B-B14F-4D97-AF65-F5344CB8AC3E}">
        <p14:creationId xmlns:p14="http://schemas.microsoft.com/office/powerpoint/2010/main" val="4073715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Nursing Assistant (CNA)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Alcohol and Drug Counselor (CADC), Licensed Clinical Addiction Specialist (LCAS), Licensed Clinical Social Worker (LCSW)</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9</a:t>
            </a:fld>
            <a:endParaRPr lang="en-US" dirty="0"/>
          </a:p>
        </p:txBody>
      </p:sp>
    </p:spTree>
    <p:extLst>
      <p:ext uri="{BB962C8B-B14F-4D97-AF65-F5344CB8AC3E}">
        <p14:creationId xmlns:p14="http://schemas.microsoft.com/office/powerpoint/2010/main" val="4067974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Nursing Assistant (CNA)</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Certified Alcohol and Drug Counselor (CADC), Licensed Clinical Addiction Specialist (LCAS), Licensed Clinical Social Worker (LCSW)</a:t>
            </a:r>
          </a:p>
          <a:p>
            <a:endParaRPr lang="en-US" dirty="0"/>
          </a:p>
        </p:txBody>
      </p:sp>
      <p:sp>
        <p:nvSpPr>
          <p:cNvPr id="4" name="Slide Number Placeholder 3"/>
          <p:cNvSpPr>
            <a:spLocks noGrp="1"/>
          </p:cNvSpPr>
          <p:nvPr>
            <p:ph type="sldNum" sz="quarter" idx="5"/>
          </p:nvPr>
        </p:nvSpPr>
        <p:spPr/>
        <p:txBody>
          <a:bodyPr/>
          <a:lstStyle/>
          <a:p>
            <a:pPr>
              <a:defRPr/>
            </a:pPr>
            <a:fld id="{8DB8C9F8-2507-43B8-94EB-5DEE5D53B02A}" type="slidenum">
              <a:rPr lang="en-US" smtClean="0"/>
              <a:pPr>
                <a:defRPr/>
              </a:pPr>
              <a:t>10</a:t>
            </a:fld>
            <a:endParaRPr lang="en-US" dirty="0"/>
          </a:p>
        </p:txBody>
      </p:sp>
    </p:spTree>
    <p:extLst>
      <p:ext uri="{BB962C8B-B14F-4D97-AF65-F5344CB8AC3E}">
        <p14:creationId xmlns:p14="http://schemas.microsoft.com/office/powerpoint/2010/main" val="3668205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DB8C9F8-2507-43B8-94EB-5DEE5D53B02A}" type="slidenum">
              <a:rPr lang="en-US" smtClean="0"/>
              <a:pPr>
                <a:defRPr/>
              </a:pPr>
              <a:t>18</a:t>
            </a:fld>
            <a:endParaRPr lang="en-US" dirty="0"/>
          </a:p>
        </p:txBody>
      </p:sp>
    </p:spTree>
    <p:extLst>
      <p:ext uri="{BB962C8B-B14F-4D97-AF65-F5344CB8AC3E}">
        <p14:creationId xmlns:p14="http://schemas.microsoft.com/office/powerpoint/2010/main" val="2050332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Map, Whi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2">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3" name="Rectangle 12">
            <a:extLst>
              <a:ext uri="{FF2B5EF4-FFF2-40B4-BE49-F238E27FC236}">
                <a16:creationId xmlns:a16="http://schemas.microsoft.com/office/drawing/2014/main" id="{08E8577B-8E27-6B43-8606-B7C04E5289F9}"/>
              </a:ext>
            </a:extLst>
          </p:cNvPr>
          <p:cNvSpPr/>
          <p:nvPr userDrawn="1"/>
        </p:nvSpPr>
        <p:spPr>
          <a:xfrm>
            <a:off x="0" y="4882896"/>
            <a:ext cx="9144000" cy="276617"/>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lvl1pPr>
              <a:defRPr sz="800"/>
            </a:lvl1pPr>
          </a:lstStyle>
          <a:p>
            <a:r>
              <a:rPr lang="en-US" dirty="0"/>
              <a:t>CONFIDENTIAL</a:t>
            </a:r>
          </a:p>
        </p:txBody>
      </p:sp>
      <p:pic>
        <p:nvPicPr>
          <p:cNvPr id="14" name="Picture 13">
            <a:extLst>
              <a:ext uri="{FF2B5EF4-FFF2-40B4-BE49-F238E27FC236}">
                <a16:creationId xmlns:a16="http://schemas.microsoft.com/office/drawing/2014/main" id="{B7179475-7FE7-704F-96FB-9C1D46D5FD3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2" name="Text Box 14">
            <a:extLst>
              <a:ext uri="{FF2B5EF4-FFF2-40B4-BE49-F238E27FC236}">
                <a16:creationId xmlns:a16="http://schemas.microsoft.com/office/drawing/2014/main" id="{5AC64515-2573-A54D-8C70-ABDEEAFCF5A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8" name="TextBox 17">
            <a:extLst>
              <a:ext uri="{FF2B5EF4-FFF2-40B4-BE49-F238E27FC236}">
                <a16:creationId xmlns:a16="http://schemas.microsoft.com/office/drawing/2014/main" id="{4CF8DA85-61E5-F64B-9F6A-DD9A4EF815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95958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Rectangle 3"/>
          <p:cNvSpPr/>
          <p:nvPr userDrawn="1"/>
        </p:nvSpPr>
        <p:spPr>
          <a:xfrm>
            <a:off x="0" y="0"/>
            <a:ext cx="9144000" cy="280035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89861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F35A3D7B-6B7C-ED4F-9433-DE249028556E}"/>
              </a:ext>
            </a:extLst>
          </p:cNvPr>
          <p:cNvSpPr>
            <a:spLocks noGrp="1"/>
          </p:cNvSpPr>
          <p:nvPr>
            <p:ph type="sldNum" sz="quarter" idx="10"/>
          </p:nvPr>
        </p:nvSpPr>
        <p:spPr>
          <a:xfrm>
            <a:off x="0" y="4892040"/>
            <a:ext cx="347472" cy="219456"/>
          </a:xfrm>
          <a:prstGeom prst="rect">
            <a:avLst/>
          </a:prstGeom>
        </p:spPr>
        <p:txBody>
          <a:bodyPr/>
          <a:lstStyle>
            <a:lvl1pPr>
              <a:defRPr>
                <a:solidFill>
                  <a:schemeClr val="accent1">
                    <a:lumMod val="40000"/>
                    <a:lumOff val="60000"/>
                  </a:schemeClr>
                </a:solidFill>
              </a:defRPr>
            </a:lvl1pPr>
          </a:lstStyle>
          <a:p>
            <a:fld id="{D4325D4D-289E-48C1-B277-2BEB492A7D19}" type="slidenum">
              <a:rPr lang="en-US" smtClean="0"/>
              <a:pPr/>
              <a:t>‹#›</a:t>
            </a:fld>
            <a:endParaRPr lang="en-US" dirty="0"/>
          </a:p>
        </p:txBody>
      </p:sp>
      <p:sp>
        <p:nvSpPr>
          <p:cNvPr id="4" name="Date Placeholder 1">
            <a:extLst>
              <a:ext uri="{FF2B5EF4-FFF2-40B4-BE49-F238E27FC236}">
                <a16:creationId xmlns:a16="http://schemas.microsoft.com/office/drawing/2014/main" id="{DF6A6C95-5BEB-D74F-A2EA-6B392D9B3046}"/>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accent1">
                    <a:lumMod val="40000"/>
                    <a:lumOff val="60000"/>
                  </a:schemeClr>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
        <p:nvSpPr>
          <p:cNvPr id="5" name="Footer Placeholder 2">
            <a:extLst>
              <a:ext uri="{FF2B5EF4-FFF2-40B4-BE49-F238E27FC236}">
                <a16:creationId xmlns:a16="http://schemas.microsoft.com/office/drawing/2014/main" id="{4CE6D566-749E-3A4F-B010-9244406C590B}"/>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Tree>
    <p:extLst>
      <p:ext uri="{BB962C8B-B14F-4D97-AF65-F5344CB8AC3E}">
        <p14:creationId xmlns:p14="http://schemas.microsoft.com/office/powerpoint/2010/main" val="2739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Map,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pic>
        <p:nvPicPr>
          <p:cNvPr id="3" name="Picture 2">
            <a:extLst>
              <a:ext uri="{FF2B5EF4-FFF2-40B4-BE49-F238E27FC236}">
                <a16:creationId xmlns:a16="http://schemas.microsoft.com/office/drawing/2014/main" id="{E506794E-A6BE-2940-826C-679610EBB363}"/>
              </a:ext>
            </a:extLst>
          </p:cNvPr>
          <p:cNvPicPr>
            <a:picLocks noChangeAspect="1"/>
          </p:cNvPicPr>
          <p:nvPr userDrawn="1"/>
        </p:nvPicPr>
        <p:blipFill>
          <a:blip r:embed="rId4">
            <a:extLst>
              <a:ext uri="{28A0092B-C50C-407E-A947-70E740481C1C}">
                <a14:useLocalDpi xmlns:a14="http://schemas.microsoft.com/office/drawing/2010/main" val="0"/>
              </a:ext>
            </a:extLst>
          </a:blip>
          <a:srcRect l="2954" r="2954"/>
          <a:stretch/>
        </p:blipFill>
        <p:spPr>
          <a:xfrm>
            <a:off x="3962400" y="0"/>
            <a:ext cx="5181600" cy="4646496"/>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7310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Slide w/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AE9C0D74-8215-E048-9311-E6F9AE523AC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E0047878-6B9B-2648-B68D-15B60C4A4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6" name="TextBox 15">
            <a:extLst>
              <a:ext uri="{FF2B5EF4-FFF2-40B4-BE49-F238E27FC236}">
                <a16:creationId xmlns:a16="http://schemas.microsoft.com/office/drawing/2014/main" id="{08B4A1AE-DD48-F346-B760-5939935BB620}"/>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4232662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Blue">
    <p:spTree>
      <p:nvGrpSpPr>
        <p:cNvPr id="1" name=""/>
        <p:cNvGrpSpPr/>
        <p:nvPr/>
      </p:nvGrpSpPr>
      <p:grpSpPr>
        <a:xfrm>
          <a:off x="0" y="0"/>
          <a:ext cx="0" cy="0"/>
          <a:chOff x="0" y="0"/>
          <a:chExt cx="0" cy="0"/>
        </a:xfrm>
      </p:grpSpPr>
      <p:sp>
        <p:nvSpPr>
          <p:cNvPr id="18" name="Rectangle 17"/>
          <p:cNvSpPr/>
          <p:nvPr userDrawn="1"/>
        </p:nvSpPr>
        <p:spPr>
          <a:xfrm>
            <a:off x="0" y="0"/>
            <a:ext cx="9144000" cy="5156200"/>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9" name="Rectangle 18">
            <a:extLst>
              <a:ext uri="{FF2B5EF4-FFF2-40B4-BE49-F238E27FC236}">
                <a16:creationId xmlns:a16="http://schemas.microsoft.com/office/drawing/2014/main" id="{6A126F23-DEC4-7641-800F-0A019CA95E36}"/>
              </a:ext>
            </a:extLst>
          </p:cNvPr>
          <p:cNvSpPr/>
          <p:nvPr userDrawn="1"/>
        </p:nvSpPr>
        <p:spPr bwMode="auto">
          <a:xfrm>
            <a:off x="0" y="-10500"/>
            <a:ext cx="9144000" cy="5016840"/>
          </a:xfrm>
          <a:prstGeom prst="rect">
            <a:avLst/>
          </a:prstGeom>
          <a:gradFill>
            <a:gsLst>
              <a:gs pos="0">
                <a:schemeClr val="accent1">
                  <a:alpha val="0"/>
                </a:schemeClr>
              </a:gs>
              <a:gs pos="99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14" name="Picture 13">
            <a:extLst>
              <a:ext uri="{FF2B5EF4-FFF2-40B4-BE49-F238E27FC236}">
                <a16:creationId xmlns:a16="http://schemas.microsoft.com/office/drawing/2014/main" id="{0CC2DEB6-48AC-FF4A-B43F-EAA460917C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5" name="Picture 14" descr="A close up of a necklace&#10;&#10;Description automatically generated">
            <a:extLst>
              <a:ext uri="{FF2B5EF4-FFF2-40B4-BE49-F238E27FC236}">
                <a16:creationId xmlns:a16="http://schemas.microsoft.com/office/drawing/2014/main" id="{B33AEB36-9C96-D64D-B5E6-9E77C071C630}"/>
              </a:ext>
            </a:extLst>
          </p:cNvPr>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2196425" y="13065"/>
            <a:ext cx="6947575" cy="4846590"/>
          </a:xfrm>
          <a:prstGeom prst="rect">
            <a:avLst/>
          </a:prstGeom>
        </p:spPr>
      </p:pic>
      <p:sp>
        <p:nvSpPr>
          <p:cNvPr id="16" name="Rectangle 15">
            <a:extLst>
              <a:ext uri="{FF2B5EF4-FFF2-40B4-BE49-F238E27FC236}">
                <a16:creationId xmlns:a16="http://schemas.microsoft.com/office/drawing/2014/main" id="{79EAD636-8CA7-CA41-A71A-13078B0AFDCD}"/>
              </a:ext>
            </a:extLst>
          </p:cNvPr>
          <p:cNvSpPr/>
          <p:nvPr userDrawn="1"/>
        </p:nvSpPr>
        <p:spPr>
          <a:xfrm>
            <a:off x="0" y="4885281"/>
            <a:ext cx="9144000" cy="262804"/>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26" name="Text Box 14">
            <a:extLst>
              <a:ext uri="{FF2B5EF4-FFF2-40B4-BE49-F238E27FC236}">
                <a16:creationId xmlns:a16="http://schemas.microsoft.com/office/drawing/2014/main" id="{DA24BF72-C04C-0040-9CD8-CE96D37A1B87}"/>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pic>
        <p:nvPicPr>
          <p:cNvPr id="22" name="Picture 2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bg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rgbClr val="FFFFFF"/>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1">
                    <a:lumMod val="75000"/>
                  </a:schemeClr>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0" name="Footer Placeholder 13">
            <a:extLst>
              <a:ext uri="{FF2B5EF4-FFF2-40B4-BE49-F238E27FC236}">
                <a16:creationId xmlns:a16="http://schemas.microsoft.com/office/drawing/2014/main" id="{C0650DCC-2166-304C-B136-0D8602FD0D81}"/>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7" name="TextBox 16">
            <a:extLst>
              <a:ext uri="{FF2B5EF4-FFF2-40B4-BE49-F238E27FC236}">
                <a16:creationId xmlns:a16="http://schemas.microsoft.com/office/drawing/2014/main" id="{2BE3B423-6E60-274B-9A28-4B6495FD4556}"/>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969431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920176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39" r="12759"/>
          <a:stretch/>
        </p:blipFill>
        <p:spPr>
          <a:xfrm>
            <a:off x="2049374" y="0"/>
            <a:ext cx="7094626" cy="5409566"/>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08843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Blank">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81000" y="4009630"/>
            <a:ext cx="1086624" cy="437668"/>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24" name="Rectangle 23">
            <a:extLst>
              <a:ext uri="{FF2B5EF4-FFF2-40B4-BE49-F238E27FC236}">
                <a16:creationId xmlns:a16="http://schemas.microsoft.com/office/drawing/2014/main" id="{85FDCACE-487E-C446-9CAE-286ECCF03EEE}"/>
              </a:ext>
            </a:extLst>
          </p:cNvPr>
          <p:cNvSpPr/>
          <p:nvPr userDrawn="1"/>
        </p:nvSpPr>
        <p:spPr>
          <a:xfrm>
            <a:off x="0" y="4882896"/>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5" name="Footer Placeholder 13">
            <a:extLst>
              <a:ext uri="{FF2B5EF4-FFF2-40B4-BE49-F238E27FC236}">
                <a16:creationId xmlns:a16="http://schemas.microsoft.com/office/drawing/2014/main" id="{DE614C68-2BC7-9347-A228-B493586C876C}"/>
              </a:ext>
            </a:extLst>
          </p:cNvPr>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4" name="Text Box 14">
            <a:extLst>
              <a:ext uri="{FF2B5EF4-FFF2-40B4-BE49-F238E27FC236}">
                <a16:creationId xmlns:a16="http://schemas.microsoft.com/office/drawing/2014/main" id="{FD1379DC-0AAB-674F-B5F7-C0FC6012F09F}"/>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21" name="TextBox 20">
            <a:extLst>
              <a:ext uri="{FF2B5EF4-FFF2-40B4-BE49-F238E27FC236}">
                <a16:creationId xmlns:a16="http://schemas.microsoft.com/office/drawing/2014/main" id="{DCE9EBF9-1042-954A-BC31-5B08760F1302}"/>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extLst>
      <p:ext uri="{BB962C8B-B14F-4D97-AF65-F5344CB8AC3E}">
        <p14:creationId xmlns:p14="http://schemas.microsoft.com/office/powerpoint/2010/main" val="1217497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0"/>
            <a:ext cx="6545516" cy="5406518"/>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79194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456821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423779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3724493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159" y="137160"/>
            <a:ext cx="8842248" cy="572464"/>
          </a:xfrm>
          <a:prstGeom prst="rect">
            <a:avLst/>
          </a:prstGeom>
        </p:spPr>
        <p:txBody>
          <a:bodyPr lIns="91440"/>
          <a:lstStyle/>
          <a:p>
            <a:r>
              <a:rPr lang="en-US"/>
              <a:t>Click to edit Master title style</a:t>
            </a:r>
          </a:p>
        </p:txBody>
      </p:sp>
      <p:sp>
        <p:nvSpPr>
          <p:cNvPr id="3" name="Slide Number Placeholder 2"/>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4" name="Footer Placeholder 3"/>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Date Placeholder 1">
            <a:extLst>
              <a:ext uri="{FF2B5EF4-FFF2-40B4-BE49-F238E27FC236}">
                <a16:creationId xmlns:a16="http://schemas.microsoft.com/office/drawing/2014/main" id="{4C1541A8-5C7E-6E46-ACBD-CE47CA8F7E1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2445161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Line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37160" y="137160"/>
            <a:ext cx="8842248" cy="960263"/>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1B3C36CA-EFDA-4F46-B4DF-F3F8B94C636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2873320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descr="A picture containing woman&#10;&#10;Description automatically generated">
            <a:extLst>
              <a:ext uri="{FF2B5EF4-FFF2-40B4-BE49-F238E27FC236}">
                <a16:creationId xmlns:a16="http://schemas.microsoft.com/office/drawing/2014/main" id="{0A4A30D0-0F66-5E47-A324-3313C852AF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9144000" cy="2794762"/>
          </a:xfrm>
          <a:prstGeom prst="rect">
            <a:avLst/>
          </a:prstGeom>
        </p:spPr>
      </p:pic>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5" name="Rectangle 2"/>
          <p:cNvSpPr>
            <a:spLocks noGrp="1" noChangeArrowheads="1"/>
          </p:cNvSpPr>
          <p:nvPr>
            <p:ph type="ctrTitle" hasCustomPrompt="1"/>
          </p:nvPr>
        </p:nvSpPr>
        <p:spPr>
          <a:xfrm>
            <a:off x="152400" y="2024926"/>
            <a:ext cx="6781800" cy="572464"/>
          </a:xfrm>
          <a:prstGeom prst="rect">
            <a:avLst/>
          </a:prstGeom>
          <a:noFill/>
        </p:spPr>
        <p:txBody>
          <a:bodyPr lIns="91440"/>
          <a:lstStyle>
            <a:lvl1pPr algn="l">
              <a:defRPr sz="2800" b="1" i="0">
                <a:solidFill>
                  <a:schemeClr val="bg1"/>
                </a:solidFill>
                <a:latin typeface="Arial Narrow" panose="020B0604020202020204" pitchFamily="34" charset="0"/>
                <a:cs typeface="Arial Narrow" panose="020B0604020202020204" pitchFamily="34" charset="0"/>
              </a:defRPr>
            </a:lvl1pPr>
          </a:lstStyle>
          <a:p>
            <a:r>
              <a:rPr lang="en-US"/>
              <a:t>Click to edit title style</a:t>
            </a:r>
          </a:p>
        </p:txBody>
      </p:sp>
      <p:sp>
        <p:nvSpPr>
          <p:cNvPr id="8" name="Date Placeholder 1">
            <a:extLst>
              <a:ext uri="{FF2B5EF4-FFF2-40B4-BE49-F238E27FC236}">
                <a16:creationId xmlns:a16="http://schemas.microsoft.com/office/drawing/2014/main" id="{D134570B-76D0-6041-A2C8-63C68E619B47}"/>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2788226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3" name="Footer Placeholder 2"/>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4" name="Date Placeholder 1">
            <a:extLst>
              <a:ext uri="{FF2B5EF4-FFF2-40B4-BE49-F238E27FC236}">
                <a16:creationId xmlns:a16="http://schemas.microsoft.com/office/drawing/2014/main" id="{FA8A571F-8021-AD41-BEF0-8F5D84FBFC7D}"/>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16451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mage, White">
    <p:spTree>
      <p:nvGrpSpPr>
        <p:cNvPr id="1" name=""/>
        <p:cNvGrpSpPr/>
        <p:nvPr/>
      </p:nvGrpSpPr>
      <p:grpSpPr>
        <a:xfrm>
          <a:off x="0" y="0"/>
          <a:ext cx="0" cy="0"/>
          <a:chOff x="0" y="0"/>
          <a:chExt cx="0" cy="0"/>
        </a:xfrm>
      </p:grpSpPr>
      <p:pic>
        <p:nvPicPr>
          <p:cNvPr id="27" name="Picture 26" descr="A close up of a necklace&#10;&#10;Description automatically generated">
            <a:extLst>
              <a:ext uri="{FF2B5EF4-FFF2-40B4-BE49-F238E27FC236}">
                <a16:creationId xmlns:a16="http://schemas.microsoft.com/office/drawing/2014/main" id="{46BAF619-5291-D744-9759-CB4521E60624}"/>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2196425" y="13058"/>
            <a:ext cx="6947575" cy="4846590"/>
          </a:xfrm>
          <a:prstGeom prst="rect">
            <a:avLst/>
          </a:prstGeom>
        </p:spPr>
      </p:pic>
      <p:sp>
        <p:nvSpPr>
          <p:cNvPr id="130050" name="Rectangle 2"/>
          <p:cNvSpPr>
            <a:spLocks noGrp="1" noChangeArrowheads="1"/>
          </p:cNvSpPr>
          <p:nvPr>
            <p:ph type="ctrTitle"/>
          </p:nvPr>
        </p:nvSpPr>
        <p:spPr>
          <a:xfrm>
            <a:off x="290439" y="294792"/>
            <a:ext cx="4662561" cy="572464"/>
          </a:xfrm>
          <a:prstGeom prst="rect">
            <a:avLst/>
          </a:prstGeom>
          <a:noFill/>
        </p:spPr>
        <p:txBody>
          <a:bodyPr lIns="91440" rIns="91440"/>
          <a:lstStyle>
            <a:lvl1pPr algn="l">
              <a:defRPr b="1" i="0">
                <a:solidFill>
                  <a:schemeClr val="accent1"/>
                </a:solidFill>
                <a:latin typeface="Arial Narrow" panose="020B0604020202020204" pitchFamily="34" charset="0"/>
                <a:cs typeface="Arial Narrow" panose="020B0604020202020204" pitchFamily="34" charset="0"/>
              </a:defRPr>
            </a:lvl1pPr>
          </a:lstStyle>
          <a:p>
            <a:r>
              <a:rPr lang="en-US"/>
              <a:t>Click to edit Master title style</a:t>
            </a:r>
          </a:p>
        </p:txBody>
      </p:sp>
      <p:sp>
        <p:nvSpPr>
          <p:cNvPr id="130051" name="Rectangle 3"/>
          <p:cNvSpPr>
            <a:spLocks noGrp="1" noChangeArrowheads="1"/>
          </p:cNvSpPr>
          <p:nvPr userDrawn="1">
            <p:ph type="subTitle" idx="1"/>
          </p:nvPr>
        </p:nvSpPr>
        <p:spPr>
          <a:xfrm>
            <a:off x="290440" y="1152524"/>
            <a:ext cx="4662560" cy="457200"/>
          </a:xfrm>
          <a:prstGeom prst="rect">
            <a:avLst/>
          </a:prstGeom>
        </p:spPr>
        <p:txBody>
          <a:bodyPr/>
          <a:lstStyle>
            <a:lvl1pPr marL="0" indent="0" algn="l">
              <a:buFont typeface="Wingdings" pitchFamily="1" charset="2"/>
              <a:buNone/>
              <a:defRPr sz="2000" b="0" i="0">
                <a:solidFill>
                  <a:schemeClr val="tx1"/>
                </a:solidFill>
                <a:latin typeface="Arial Narrow" panose="020B0604020202020204" pitchFamily="34" charset="0"/>
                <a:cs typeface="Arial Narrow" panose="020B0604020202020204" pitchFamily="34" charset="0"/>
              </a:defRPr>
            </a:lvl1pPr>
          </a:lstStyle>
          <a:p>
            <a:r>
              <a:rPr lang="en-US"/>
              <a:t>Click to edit Master subtitle style</a:t>
            </a:r>
          </a:p>
        </p:txBody>
      </p:sp>
      <p:sp>
        <p:nvSpPr>
          <p:cNvPr id="23" name="Text Placeholder 16"/>
          <p:cNvSpPr>
            <a:spLocks noGrp="1"/>
          </p:cNvSpPr>
          <p:nvPr>
            <p:ph type="body" sz="quarter" idx="15" hasCustomPrompt="1"/>
          </p:nvPr>
        </p:nvSpPr>
        <p:spPr>
          <a:xfrm>
            <a:off x="290439" y="1762124"/>
            <a:ext cx="3671961" cy="609600"/>
          </a:xfrm>
          <a:prstGeom prst="rect">
            <a:avLst/>
          </a:prstGeom>
        </p:spPr>
        <p:txBody>
          <a:bodyPr/>
          <a:lstStyle>
            <a:lvl1pPr marL="0" indent="0" algn="l">
              <a:buNone/>
              <a:defRPr sz="1600" b="0" i="0">
                <a:solidFill>
                  <a:schemeClr val="bg2"/>
                </a:solidFill>
                <a:latin typeface="Arial Narrow" panose="020B0604020202020204" pitchFamily="34" charset="0"/>
                <a:cs typeface="Arial Narrow" panose="020B0604020202020204" pitchFamily="34" charset="0"/>
              </a:defRPr>
            </a:lvl1pPr>
          </a:lstStyle>
          <a:p>
            <a:pPr lvl="0"/>
            <a:r>
              <a:rPr lang="en-US"/>
              <a:t>Presenter</a:t>
            </a:r>
          </a:p>
          <a:p>
            <a:pPr lvl="0"/>
            <a:r>
              <a:rPr lang="en-US"/>
              <a:t>Date</a:t>
            </a:r>
          </a:p>
        </p:txBody>
      </p:sp>
      <p:sp>
        <p:nvSpPr>
          <p:cNvPr id="16" name="Rectangle 15">
            <a:extLst>
              <a:ext uri="{FF2B5EF4-FFF2-40B4-BE49-F238E27FC236}">
                <a16:creationId xmlns:a16="http://schemas.microsoft.com/office/drawing/2014/main" id="{982FDBB3-20AD-0642-85B4-30E9C29B1F61}"/>
              </a:ext>
            </a:extLst>
          </p:cNvPr>
          <p:cNvSpPr/>
          <p:nvPr userDrawn="1"/>
        </p:nvSpPr>
        <p:spPr>
          <a:xfrm>
            <a:off x="0" y="4885268"/>
            <a:ext cx="9144000" cy="262804"/>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4" name="Footer Placeholder 13"/>
          <p:cNvSpPr>
            <a:spLocks noGrp="1"/>
          </p:cNvSpPr>
          <p:nvPr userDrawn="1">
            <p:ph type="ftr" sz="quarter" idx="11"/>
          </p:nvPr>
        </p:nvSpPr>
        <p:spPr>
          <a:xfrm>
            <a:off x="8001000" y="4882896"/>
            <a:ext cx="1143000" cy="265176"/>
          </a:xfrm>
          <a:prstGeom prst="rect">
            <a:avLst/>
          </a:prstGeom>
        </p:spPr>
        <p:txBody>
          <a:bodyPr/>
          <a:lstStyle/>
          <a:p>
            <a:r>
              <a:rPr lang="en-US" dirty="0"/>
              <a:t>CONFIDENTIAL</a:t>
            </a:r>
          </a:p>
        </p:txBody>
      </p:sp>
      <p:pic>
        <p:nvPicPr>
          <p:cNvPr id="32" name="Picture 31">
            <a:extLst>
              <a:ext uri="{FF2B5EF4-FFF2-40B4-BE49-F238E27FC236}">
                <a16:creationId xmlns:a16="http://schemas.microsoft.com/office/drawing/2014/main" id="{74DE6614-EFAC-4240-BEB1-45E0850FAD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311919" y="3956675"/>
            <a:ext cx="1212082" cy="567888"/>
          </a:xfrm>
          <a:prstGeom prst="rect">
            <a:avLst/>
          </a:prstGeom>
        </p:spPr>
      </p:pic>
      <p:sp>
        <p:nvSpPr>
          <p:cNvPr id="13" name="Text Box 14">
            <a:extLst>
              <a:ext uri="{FF2B5EF4-FFF2-40B4-BE49-F238E27FC236}">
                <a16:creationId xmlns:a16="http://schemas.microsoft.com/office/drawing/2014/main" id="{C8F324A8-8EC5-0C47-8FEC-67872943563D}"/>
              </a:ext>
            </a:extLst>
          </p:cNvPr>
          <p:cNvSpPr txBox="1">
            <a:spLocks noChangeArrowheads="1"/>
          </p:cNvSpPr>
          <p:nvPr userDrawn="1"/>
        </p:nvSpPr>
        <p:spPr bwMode="auto">
          <a:xfrm>
            <a:off x="256902" y="4873370"/>
            <a:ext cx="874214" cy="276999"/>
          </a:xfrm>
          <a:prstGeom prst="rect">
            <a:avLst/>
          </a:prstGeom>
          <a:noFill/>
          <a:ln w="9525" algn="ctr">
            <a:noFill/>
            <a:miter lim="800000"/>
            <a:headEnd/>
            <a:tailEnd/>
          </a:ln>
          <a:effectLst/>
        </p:spPr>
        <p:txBody>
          <a:bodyPr wrap="none">
            <a:spAutoFit/>
          </a:bodyPr>
          <a:lstStyle/>
          <a:p>
            <a:pPr>
              <a:defRPr/>
            </a:pPr>
            <a:r>
              <a:rPr lang="en-US" sz="1200" b="1" dirty="0">
                <a:solidFill>
                  <a:schemeClr val="bg2">
                    <a:lumMod val="60000"/>
                    <a:lumOff val="40000"/>
                  </a:schemeClr>
                </a:solidFill>
                <a:latin typeface="+mj-lt"/>
              </a:rPr>
              <a:t>www.rti.org</a:t>
            </a:r>
          </a:p>
        </p:txBody>
      </p:sp>
      <p:sp>
        <p:nvSpPr>
          <p:cNvPr id="15" name="TextBox 14">
            <a:extLst>
              <a:ext uri="{FF2B5EF4-FFF2-40B4-BE49-F238E27FC236}">
                <a16:creationId xmlns:a16="http://schemas.microsoft.com/office/drawing/2014/main" id="{7AED35CF-9F51-984F-BDC1-B8BC1B1881BD}"/>
              </a:ext>
            </a:extLst>
          </p:cNvPr>
          <p:cNvSpPr txBox="1"/>
          <p:nvPr userDrawn="1"/>
        </p:nvSpPr>
        <p:spPr>
          <a:xfrm>
            <a:off x="1218168" y="4931764"/>
            <a:ext cx="5687776" cy="215444"/>
          </a:xfrm>
          <a:prstGeom prst="rect">
            <a:avLst/>
          </a:prstGeom>
          <a:noFill/>
        </p:spPr>
        <p:txBody>
          <a:bodyPr wrap="none" rtlCol="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0" i="0" kern="1200" baseline="0" dirty="0">
                <a:solidFill>
                  <a:schemeClr val="bg2">
                    <a:lumMod val="60000"/>
                    <a:lumOff val="40000"/>
                  </a:schemeClr>
                </a:solidFill>
                <a:latin typeface="Arial Narrow" panose="020B0604020202020204" pitchFamily="34" charset="0"/>
                <a:ea typeface="ヒラギノ角ゴ Pro W3" pitchFamily="1" charset="-128"/>
                <a:cs typeface="Arial Narrow" panose="020B0604020202020204" pitchFamily="34" charset="0"/>
              </a:rPr>
              <a:t>RTI International is a trade name of Research Triangle Institute. RTI and the RTI logo are U.S. registered trademarks of Research Triangle Institute.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137160" y="137160"/>
            <a:ext cx="8842248"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8842248" cy="3546872"/>
          </a:xfrm>
          <a:prstGeom prst="rect">
            <a:avLst/>
          </a:prstGeom>
        </p:spPr>
        <p:txBody>
          <a:bodyPr/>
          <a:lstStyle>
            <a:lvl1pPr marL="225425" indent="-225425">
              <a:buFont typeface="Courier New" panose="02070309020205020404" pitchFamily="49" charset="0"/>
              <a:buChar char="o"/>
              <a:defRPr/>
            </a:lvl1pPr>
            <a:lvl2pPr marL="457200" indent="-231775">
              <a:buFont typeface="Arial" panose="020B0604020202020204" pitchFamily="34" charset="0"/>
              <a:buChar char="•"/>
              <a:defRPr/>
            </a:lvl2pPr>
            <a:lvl3pPr marL="679450" indent="-222250">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6" name="Date Placeholder 1">
            <a:extLst>
              <a:ext uri="{FF2B5EF4-FFF2-40B4-BE49-F238E27FC236}">
                <a16:creationId xmlns:a16="http://schemas.microsoft.com/office/drawing/2014/main" id="{BBCEA345-BB26-0B46-AD00-867C69FE448E}"/>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Image Right">
    <p:spTree>
      <p:nvGrpSpPr>
        <p:cNvPr id="1" name=""/>
        <p:cNvGrpSpPr/>
        <p:nvPr/>
      </p:nvGrpSpPr>
      <p:grpSpPr>
        <a:xfrm>
          <a:off x="0" y="0"/>
          <a:ext cx="0" cy="0"/>
          <a:chOff x="0" y="0"/>
          <a:chExt cx="0" cy="0"/>
        </a:xfrm>
      </p:grpSpPr>
      <p:pic>
        <p:nvPicPr>
          <p:cNvPr id="10" name="Picture 9" descr="A close up of a necklace&#10;&#10;Description automatically generated">
            <a:extLst>
              <a:ext uri="{FF2B5EF4-FFF2-40B4-BE49-F238E27FC236}">
                <a16:creationId xmlns:a16="http://schemas.microsoft.com/office/drawing/2014/main" id="{5FDE42CE-1A87-1A4D-AD45-88C57675F8A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838" r="12759"/>
          <a:stretch/>
        </p:blipFill>
        <p:spPr>
          <a:xfrm>
            <a:off x="2049374" y="0"/>
            <a:ext cx="7094626" cy="5401882"/>
          </a:xfrm>
          <a:prstGeom prst="rect">
            <a:avLst/>
          </a:prstGeom>
        </p:spPr>
      </p:pic>
      <p:sp>
        <p:nvSpPr>
          <p:cNvPr id="2" name="Title 1"/>
          <p:cNvSpPr>
            <a:spLocks noGrp="1"/>
          </p:cNvSpPr>
          <p:nvPr>
            <p:ph type="title"/>
          </p:nvPr>
        </p:nvSpPr>
        <p:spPr>
          <a:xfrm>
            <a:off x="137160" y="137160"/>
            <a:ext cx="458724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137160" y="914400"/>
            <a:ext cx="4587240" cy="388162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9" name="Date Placeholder 1">
            <a:extLst>
              <a:ext uri="{FF2B5EF4-FFF2-40B4-BE49-F238E27FC236}">
                <a16:creationId xmlns:a16="http://schemas.microsoft.com/office/drawing/2014/main" id="{A4C0BCCB-1C9C-B24C-B0E3-05CDDC7B92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1981245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2" name="Title 1"/>
          <p:cNvSpPr>
            <a:spLocks noGrp="1"/>
          </p:cNvSpPr>
          <p:nvPr>
            <p:ph type="title"/>
          </p:nvPr>
        </p:nvSpPr>
        <p:spPr>
          <a:xfrm>
            <a:off x="3886200" y="137160"/>
            <a:ext cx="5105400" cy="572464"/>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3886200" y="914400"/>
            <a:ext cx="5105400" cy="3881628"/>
          </a:xfrm>
          <a:prstGeom prst="rect">
            <a:avLst/>
          </a:prstGeom>
        </p:spPr>
        <p:txBody>
          <a:bodyPr/>
          <a:lstStyle/>
          <a:p>
            <a:pPr lvl="0"/>
            <a:r>
              <a:rPr lang="en-US"/>
              <a:t>Click to edit Master text styles</a:t>
            </a:r>
          </a:p>
          <a:p>
            <a:pPr lvl="1"/>
            <a:r>
              <a:rPr lang="en-US"/>
              <a:t>Second level</a:t>
            </a:r>
          </a:p>
          <a:p>
            <a:pPr lvl="2"/>
            <a:r>
              <a:rPr lang="en-US"/>
              <a:t>Third level</a:t>
            </a:r>
          </a:p>
        </p:txBody>
      </p:sp>
      <p:pic>
        <p:nvPicPr>
          <p:cNvPr id="8" name="Picture 7" descr="A close up of a necklace&#10;&#10;Description automatically generated">
            <a:extLst>
              <a:ext uri="{FF2B5EF4-FFF2-40B4-BE49-F238E27FC236}">
                <a16:creationId xmlns:a16="http://schemas.microsoft.com/office/drawing/2014/main" id="{6D55DB36-90E3-0A43-900F-6A3BB259E0A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29751" r="20463"/>
          <a:stretch/>
        </p:blipFill>
        <p:spPr>
          <a:xfrm flipH="1">
            <a:off x="0" y="-1"/>
            <a:ext cx="6545516" cy="5406519"/>
          </a:xfrm>
          <a:prstGeom prst="rect">
            <a:avLst/>
          </a:prstGeom>
          <a:ln>
            <a:noFill/>
          </a:ln>
        </p:spPr>
      </p:pic>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43749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wo-Line Title and Sing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7160" y="137160"/>
            <a:ext cx="8842248" cy="97155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3" name="Content Placeholder 2"/>
          <p:cNvSpPr>
            <a:spLocks noGrp="1"/>
          </p:cNvSpPr>
          <p:nvPr>
            <p:ph idx="1"/>
          </p:nvPr>
        </p:nvSpPr>
        <p:spPr>
          <a:xfrm>
            <a:off x="137160" y="1276350"/>
            <a:ext cx="8842248" cy="342900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5" name="Footer Placeholder 4"/>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6" name="Date Placeholder 1">
            <a:extLst>
              <a:ext uri="{FF2B5EF4-FFF2-40B4-BE49-F238E27FC236}">
                <a16:creationId xmlns:a16="http://schemas.microsoft.com/office/drawing/2014/main" id="{98B3AD92-FD44-3C4D-855B-57B30FF2DC83}"/>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 y="137160"/>
            <a:ext cx="8842248" cy="572464"/>
          </a:xfrm>
          <a:prstGeom prst="rect">
            <a:avLst/>
          </a:prstGeom>
        </p:spPr>
        <p:txBody>
          <a:bodyPr lIns="91440" tIns="91440" rIns="182880" bIns="91440"/>
          <a:lstStyle>
            <a:lvl1pPr marL="0">
              <a:defRPr/>
            </a:lvl1pPr>
          </a:lstStyle>
          <a:p>
            <a:r>
              <a:rPr lang="en-US"/>
              <a:t>Click to edit Master title style</a:t>
            </a:r>
          </a:p>
        </p:txBody>
      </p:sp>
      <p:sp>
        <p:nvSpPr>
          <p:cNvPr id="5" name="Slide Number Placeholder 4"/>
          <p:cNvSpPr>
            <a:spLocks noGrp="1"/>
          </p:cNvSpPr>
          <p:nvPr>
            <p:ph type="sldNum" sz="quarter" idx="10"/>
          </p:nvPr>
        </p:nvSpPr>
        <p:spPr>
          <a:xfrm>
            <a:off x="0" y="4892040"/>
            <a:ext cx="347472" cy="219456"/>
          </a:xfrm>
          <a:prstGeom prst="rect">
            <a:avLst/>
          </a:prstGeom>
          <a:noFill/>
        </p:spPr>
        <p:txBody>
          <a:bodyPr/>
          <a:lstStyle/>
          <a:p>
            <a:fld id="{D4325D4D-289E-48C1-B277-2BEB492A7D19}" type="slidenum">
              <a:rPr lang="en-US" smtClean="0"/>
              <a:pPr/>
              <a:t>‹#›</a:t>
            </a:fld>
            <a:endParaRPr lang="en-US" dirty="0"/>
          </a:p>
        </p:txBody>
      </p:sp>
      <p:sp>
        <p:nvSpPr>
          <p:cNvPr id="6" name="Footer Placeholder 5"/>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11" name="Content Placeholder 10"/>
          <p:cNvSpPr>
            <a:spLocks noGrp="1"/>
          </p:cNvSpPr>
          <p:nvPr>
            <p:ph sz="quarter" idx="12"/>
          </p:nvPr>
        </p:nvSpPr>
        <p:spPr>
          <a:xfrm>
            <a:off x="137159" y="914400"/>
            <a:ext cx="4206241"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3" name="Content Placeholder 12"/>
          <p:cNvSpPr>
            <a:spLocks noGrp="1"/>
          </p:cNvSpPr>
          <p:nvPr>
            <p:ph sz="quarter" idx="13"/>
          </p:nvPr>
        </p:nvSpPr>
        <p:spPr>
          <a:xfrm>
            <a:off x="4572000" y="914400"/>
            <a:ext cx="4407408" cy="379095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7" name="Date Placeholder 1">
            <a:extLst>
              <a:ext uri="{FF2B5EF4-FFF2-40B4-BE49-F238E27FC236}">
                <a16:creationId xmlns:a16="http://schemas.microsoft.com/office/drawing/2014/main" id="{94DC99FE-BAF3-9B47-A974-E761F68CC59C}"/>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Line Title Plus Two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37160" y="137160"/>
            <a:ext cx="8842248" cy="960120"/>
          </a:xfrm>
          <a:prstGeom prst="rect">
            <a:avLst/>
          </a:prstGeom>
        </p:spPr>
        <p:txBody>
          <a:bodyPr lIns="91440" tIns="91440" rIns="182880" bIns="91440"/>
          <a:lstStyle>
            <a:lvl1pPr marL="0">
              <a:lnSpc>
                <a:spcPct val="90000"/>
              </a:lnSpc>
              <a:defRPr baseline="0"/>
            </a:lvl1pPr>
          </a:lstStyle>
          <a:p>
            <a:r>
              <a:rPr lang="en-US"/>
              <a:t>Click to edit Master title style. This one can wrap to two lines. Filler copy added.</a:t>
            </a:r>
          </a:p>
        </p:txBody>
      </p:sp>
      <p:sp>
        <p:nvSpPr>
          <p:cNvPr id="6" name="Slide Number Placeholder 5"/>
          <p:cNvSpPr>
            <a:spLocks noGrp="1"/>
          </p:cNvSpPr>
          <p:nvPr>
            <p:ph type="sldNum" sz="quarter" idx="10"/>
          </p:nvPr>
        </p:nvSpPr>
        <p:spPr>
          <a:xfrm>
            <a:off x="0" y="4892040"/>
            <a:ext cx="347472" cy="219456"/>
          </a:xfrm>
          <a:prstGeom prst="rect">
            <a:avLst/>
          </a:prstGeom>
        </p:spPr>
        <p:txBody>
          <a:bodyPr/>
          <a:lstStyle/>
          <a:p>
            <a:fld id="{D4325D4D-289E-48C1-B277-2BEB492A7D19}" type="slidenum">
              <a:rPr lang="en-US" smtClean="0"/>
              <a:pPr/>
              <a:t>‹#›</a:t>
            </a:fld>
            <a:endParaRPr lang="en-US" dirty="0"/>
          </a:p>
        </p:txBody>
      </p:sp>
      <p:sp>
        <p:nvSpPr>
          <p:cNvPr id="7" name="Footer Placeholder 6"/>
          <p:cNvSpPr>
            <a:spLocks noGrp="1"/>
          </p:cNvSpPr>
          <p:nvPr>
            <p:ph type="ftr" sz="quarter" idx="11"/>
          </p:nvPr>
        </p:nvSpPr>
        <p:spPr>
          <a:xfrm>
            <a:off x="8001000" y="4882896"/>
            <a:ext cx="1143000" cy="265176"/>
          </a:xfrm>
          <a:prstGeom prst="rect">
            <a:avLst/>
          </a:prstGeom>
        </p:spPr>
        <p:txBody>
          <a:bodyPr/>
          <a:lstStyle/>
          <a:p>
            <a:r>
              <a:rPr lang="en-US" dirty="0"/>
              <a:t>CONFIDENTIAL</a:t>
            </a:r>
          </a:p>
        </p:txBody>
      </p:sp>
      <p:sp>
        <p:nvSpPr>
          <p:cNvPr id="8" name="Content Placeholder 7"/>
          <p:cNvSpPr>
            <a:spLocks noGrp="1"/>
          </p:cNvSpPr>
          <p:nvPr>
            <p:ph sz="quarter" idx="12"/>
          </p:nvPr>
        </p:nvSpPr>
        <p:spPr>
          <a:xfrm>
            <a:off x="137160" y="1268730"/>
            <a:ext cx="4331208" cy="3436620"/>
          </a:xfrm>
          <a:prstGeom prst="rect">
            <a:avLst/>
          </a:prstGeom>
        </p:spPr>
        <p:txBody>
          <a:bodyPr/>
          <a:lstStyle>
            <a:lvl1pPr>
              <a:defRPr sz="2000"/>
            </a:lvl1pPr>
          </a:lstStyle>
          <a:p>
            <a:pPr lvl="0"/>
            <a:r>
              <a:rPr lang="en-US"/>
              <a:t>Click to edit Master text styles</a:t>
            </a:r>
          </a:p>
          <a:p>
            <a:pPr lvl="1"/>
            <a:r>
              <a:rPr lang="en-US"/>
              <a:t>Second level</a:t>
            </a:r>
          </a:p>
          <a:p>
            <a:pPr lvl="2"/>
            <a:r>
              <a:rPr lang="en-US"/>
              <a:t>Third level</a:t>
            </a:r>
          </a:p>
        </p:txBody>
      </p:sp>
      <p:sp>
        <p:nvSpPr>
          <p:cNvPr id="10" name="Content Placeholder 9"/>
          <p:cNvSpPr>
            <a:spLocks noGrp="1"/>
          </p:cNvSpPr>
          <p:nvPr>
            <p:ph sz="quarter" idx="13"/>
          </p:nvPr>
        </p:nvSpPr>
        <p:spPr>
          <a:xfrm>
            <a:off x="4648200" y="1268730"/>
            <a:ext cx="4331208" cy="3436620"/>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48B961D3-6572-F44B-BBD5-C4B1D0CD47A8}"/>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7.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rgbClr val="0A35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cSld>
  <p:clrMap bg1="lt1" tx1="dk1" bg2="lt2" tx2="dk2" accent1="accent1" accent2="accent2" accent3="accent3" accent4="accent4" accent5="accent5" accent6="accent6" hlink="hlink" folHlink="folHlink"/>
  <p:sldLayoutIdLst>
    <p:sldLayoutId id="2147484005" r:id="rId1"/>
    <p:sldLayoutId id="2147484003" r:id="rId2"/>
    <p:sldLayoutId id="2147483992" r:id="rId3"/>
    <p:sldLayoutId id="2147483994" r:id="rId4"/>
    <p:sldLayoutId id="2147484006" r:id="rId5"/>
    <p:sldLayoutId id="2147484007" r:id="rId6"/>
    <p:sldLayoutId id="2147483995" r:id="rId7"/>
    <p:sldLayoutId id="2147483996" r:id="rId8"/>
    <p:sldLayoutId id="2147483997" r:id="rId9"/>
    <p:sldLayoutId id="2147483998" r:id="rId10"/>
    <p:sldLayoutId id="2147483999" r:id="rId11"/>
    <p:sldLayoutId id="2147484002" r:id="rId12"/>
    <p:sldLayoutId id="2147484000" r:id="rId13"/>
    <p:sldLayoutId id="2147484008" r:id="rId14"/>
  </p:sldLayoutIdLst>
  <p:hf hdr="0" dt="0"/>
  <p:txStyles>
    <p:titleStyle>
      <a:lvl1pPr marL="0" algn="l" rtl="0" eaLnBrk="1" fontAlgn="base" hangingPunct="1">
        <a:lnSpc>
          <a:spcPct val="90000"/>
        </a:lnSpc>
        <a:spcBef>
          <a:spcPct val="0"/>
        </a:spcBef>
        <a:spcAft>
          <a:spcPct val="0"/>
        </a:spcAft>
        <a:defRPr sz="2800" b="0" i="0">
          <a:solidFill>
            <a:schemeClr val="accent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2">
              <a:lumMod val="50000"/>
            </a:schemeClr>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2">
              <a:lumMod val="50000"/>
            </a:schemeClr>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2">
              <a:lumMod val="50000"/>
            </a:schemeClr>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D0769B-938A-C542-923A-DB040D48BFA7}"/>
              </a:ext>
            </a:extLst>
          </p:cNvPr>
          <p:cNvSpPr/>
          <p:nvPr userDrawn="1"/>
        </p:nvSpPr>
        <p:spPr bwMode="auto">
          <a:xfrm>
            <a:off x="29464" y="957189"/>
            <a:ext cx="9144000" cy="4194926"/>
          </a:xfrm>
          <a:prstGeom prst="rect">
            <a:avLst/>
          </a:prstGeom>
          <a:gradFill>
            <a:gsLst>
              <a:gs pos="0">
                <a:schemeClr val="accent1">
                  <a:lumMod val="50000"/>
                  <a:alpha val="0"/>
                </a:schemeClr>
              </a:gs>
              <a:gs pos="100000">
                <a:schemeClr val="accent1">
                  <a:lumMod val="5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ヒラギノ角ゴ Pro W3" pitchFamily="1" charset="-128"/>
            </a:endParaRPr>
          </a:p>
        </p:txBody>
      </p:sp>
      <p:pic>
        <p:nvPicPr>
          <p:cNvPr id="9" name="Picture 8">
            <a:extLst>
              <a:ext uri="{FF2B5EF4-FFF2-40B4-BE49-F238E27FC236}">
                <a16:creationId xmlns:a16="http://schemas.microsoft.com/office/drawing/2014/main" id="{09CF758B-4890-6F4B-A2A9-639C7968978C}"/>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24812" b="24812"/>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B6A0FAE8-EC5B-E544-8559-C68F353E8179}"/>
              </a:ext>
            </a:extLst>
          </p:cNvPr>
          <p:cNvSpPr/>
          <p:nvPr userDrawn="1"/>
        </p:nvSpPr>
        <p:spPr>
          <a:xfrm>
            <a:off x="0" y="4882896"/>
            <a:ext cx="9144000" cy="265176"/>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26" name="Rectangle 2"/>
          <p:cNvSpPr>
            <a:spLocks noGrp="1" noChangeArrowheads="1"/>
          </p:cNvSpPr>
          <p:nvPr>
            <p:ph type="title"/>
          </p:nvPr>
        </p:nvSpPr>
        <p:spPr bwMode="auto">
          <a:xfrm>
            <a:off x="137160" y="137160"/>
            <a:ext cx="8842248" cy="572464"/>
          </a:xfrm>
          <a:prstGeom prst="rect">
            <a:avLst/>
          </a:prstGeom>
          <a:noFill/>
          <a:ln w="9525" algn="ctr">
            <a:noFill/>
            <a:miter lim="800000"/>
            <a:headEnd/>
            <a:tailEnd/>
          </a:ln>
        </p:spPr>
        <p:txBody>
          <a:bodyPr vert="horz" wrap="square" lIns="182880" tIns="91440" rIns="182880" bIns="91440" numCol="1" anchor="ctr" anchorCtr="0" compatLnSpc="1">
            <a:prstTxWarp prst="textNoShape">
              <a:avLst/>
            </a:prstTxWarp>
            <a:noAutofit/>
          </a:bodyPr>
          <a:lstStyle/>
          <a:p>
            <a:pPr lvl="0"/>
            <a:r>
              <a:rPr lang="en-US"/>
              <a:t>Click to edit Master title style</a:t>
            </a:r>
          </a:p>
        </p:txBody>
      </p:sp>
      <p:sp>
        <p:nvSpPr>
          <p:cNvPr id="1027" name="Rectangle 3"/>
          <p:cNvSpPr>
            <a:spLocks noGrp="1" noChangeArrowheads="1"/>
          </p:cNvSpPr>
          <p:nvPr>
            <p:ph type="body" idx="1"/>
          </p:nvPr>
        </p:nvSpPr>
        <p:spPr bwMode="auto">
          <a:xfrm>
            <a:off x="137160" y="913194"/>
            <a:ext cx="8842248" cy="3867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 name="Footer Placeholder 9"/>
          <p:cNvSpPr>
            <a:spLocks noGrp="1"/>
          </p:cNvSpPr>
          <p:nvPr>
            <p:ph type="ftr" sz="quarter" idx="3"/>
          </p:nvPr>
        </p:nvSpPr>
        <p:spPr>
          <a:xfrm>
            <a:off x="8001000" y="4882896"/>
            <a:ext cx="1143000" cy="265176"/>
          </a:xfrm>
          <a:prstGeom prst="rect">
            <a:avLst/>
          </a:prstGeom>
          <a:solidFill>
            <a:srgbClr val="C00000"/>
          </a:solidFill>
        </p:spPr>
        <p:txBody>
          <a:bodyPr vert="horz" lIns="91440" tIns="45720" rIns="91440" bIns="45720" rtlCol="0" anchor="ctr"/>
          <a:lstStyle>
            <a:lvl1pPr algn="ctr">
              <a:defRPr sz="800">
                <a:solidFill>
                  <a:schemeClr val="bg1"/>
                </a:solidFill>
              </a:defRPr>
            </a:lvl1pPr>
          </a:lstStyle>
          <a:p>
            <a:r>
              <a:rPr lang="en-US" dirty="0"/>
              <a:t>CONFIDENTIAL</a:t>
            </a:r>
          </a:p>
        </p:txBody>
      </p:sp>
      <p:sp>
        <p:nvSpPr>
          <p:cNvPr id="11" name="Slide Number Placeholder 10"/>
          <p:cNvSpPr>
            <a:spLocks noGrp="1"/>
          </p:cNvSpPr>
          <p:nvPr>
            <p:ph type="sldNum" sz="quarter" idx="4"/>
          </p:nvPr>
        </p:nvSpPr>
        <p:spPr>
          <a:xfrm>
            <a:off x="0" y="4892040"/>
            <a:ext cx="347472" cy="219456"/>
          </a:xfrm>
          <a:prstGeom prst="rect">
            <a:avLst/>
          </a:prstGeom>
          <a:noFill/>
        </p:spPr>
        <p:txBody>
          <a:bodyPr vert="horz" lIns="91440" tIns="45720" rIns="91440" bIns="45720" rtlCol="0" anchor="ctr"/>
          <a:lstStyle>
            <a:lvl1pPr algn="ctr">
              <a:defRPr sz="800">
                <a:solidFill>
                  <a:schemeClr val="bg1"/>
                </a:solidFill>
              </a:defRPr>
            </a:lvl1pPr>
          </a:lstStyle>
          <a:p>
            <a:fld id="{D4325D4D-289E-48C1-B277-2BEB492A7D19}" type="slidenum">
              <a:rPr lang="en-US" smtClean="0"/>
              <a:pPr/>
              <a:t>‹#›</a:t>
            </a:fld>
            <a:endParaRPr lang="en-US" dirty="0"/>
          </a:p>
        </p:txBody>
      </p:sp>
      <p:sp>
        <p:nvSpPr>
          <p:cNvPr id="2" name="Date Placeholder 1">
            <a:extLst>
              <a:ext uri="{FF2B5EF4-FFF2-40B4-BE49-F238E27FC236}">
                <a16:creationId xmlns:a16="http://schemas.microsoft.com/office/drawing/2014/main" id="{9155EEC9-DDCC-B144-8594-B99EED8536A1}"/>
              </a:ext>
            </a:extLst>
          </p:cNvPr>
          <p:cNvSpPr>
            <a:spLocks noGrp="1"/>
          </p:cNvSpPr>
          <p:nvPr>
            <p:ph type="dt" sz="half" idx="2"/>
          </p:nvPr>
        </p:nvSpPr>
        <p:spPr>
          <a:xfrm>
            <a:off x="406400" y="4892040"/>
            <a:ext cx="1143000" cy="219456"/>
          </a:xfrm>
          <a:prstGeom prst="rect">
            <a:avLst/>
          </a:prstGeom>
        </p:spPr>
        <p:txBody>
          <a:bodyPr vert="horz" lIns="91440" tIns="45720" rIns="91440" bIns="45720" rtlCol="0" anchor="ctr"/>
          <a:lstStyle>
            <a:lvl1pPr algn="l">
              <a:defRPr lang="en-US" sz="800"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7/12/2022</a:t>
            </a:fld>
            <a:endParaRPr lang="en-US" dirty="0"/>
          </a:p>
        </p:txBody>
      </p:sp>
    </p:spTree>
    <p:extLst>
      <p:ext uri="{BB962C8B-B14F-4D97-AF65-F5344CB8AC3E}">
        <p14:creationId xmlns:p14="http://schemas.microsoft.com/office/powerpoint/2010/main" val="3409837276"/>
      </p:ext>
    </p:extLst>
  </p:cSld>
  <p:clrMap bg1="lt1" tx1="dk1" bg2="lt2" tx2="dk2" accent1="accent1" accent2="accent2" accent3="accent3" accent4="accent4" accent5="accent5" accent6="accent6" hlink="hlink" folHlink="folHlink"/>
  <p:sldLayoutIdLst>
    <p:sldLayoutId id="2147484015" r:id="rId1"/>
    <p:sldLayoutId id="2147484028"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dt="0"/>
  <p:txStyles>
    <p:titleStyle>
      <a:lvl1pPr marL="0" algn="l" rtl="0" eaLnBrk="1" fontAlgn="base" hangingPunct="1">
        <a:lnSpc>
          <a:spcPct val="90000"/>
        </a:lnSpc>
        <a:spcBef>
          <a:spcPct val="0"/>
        </a:spcBef>
        <a:spcAft>
          <a:spcPct val="0"/>
        </a:spcAft>
        <a:defRPr sz="2800" b="0" i="0">
          <a:solidFill>
            <a:schemeClr val="bg1"/>
          </a:solidFill>
          <a:latin typeface="Arial Narrow" panose="020B0604020202020204" pitchFamily="34" charset="0"/>
          <a:ea typeface="+mj-ea"/>
          <a:cs typeface="Arial Narrow" panose="020B0604020202020204" pitchFamily="34" charset="0"/>
        </a:defRPr>
      </a:lvl1pPr>
      <a:lvl2pPr algn="l" rtl="0" eaLnBrk="1" fontAlgn="base" hangingPunct="1">
        <a:spcBef>
          <a:spcPct val="0"/>
        </a:spcBef>
        <a:spcAft>
          <a:spcPct val="0"/>
        </a:spcAft>
        <a:defRPr sz="3200">
          <a:solidFill>
            <a:schemeClr val="bg1"/>
          </a:solidFill>
          <a:latin typeface="Arial Narrow" pitchFamily="1" charset="0"/>
          <a:cs typeface="Arial" charset="0"/>
        </a:defRPr>
      </a:lvl2pPr>
      <a:lvl3pPr algn="l" rtl="0" eaLnBrk="1" fontAlgn="base" hangingPunct="1">
        <a:spcBef>
          <a:spcPct val="0"/>
        </a:spcBef>
        <a:spcAft>
          <a:spcPct val="0"/>
        </a:spcAft>
        <a:defRPr sz="3200">
          <a:solidFill>
            <a:schemeClr val="bg1"/>
          </a:solidFill>
          <a:latin typeface="Arial Narrow" pitchFamily="1" charset="0"/>
          <a:cs typeface="Arial" charset="0"/>
        </a:defRPr>
      </a:lvl3pPr>
      <a:lvl4pPr algn="l" rtl="0" eaLnBrk="1" fontAlgn="base" hangingPunct="1">
        <a:spcBef>
          <a:spcPct val="0"/>
        </a:spcBef>
        <a:spcAft>
          <a:spcPct val="0"/>
        </a:spcAft>
        <a:defRPr sz="3200">
          <a:solidFill>
            <a:schemeClr val="bg1"/>
          </a:solidFill>
          <a:latin typeface="Arial Narrow" pitchFamily="1" charset="0"/>
          <a:cs typeface="Arial" charset="0"/>
        </a:defRPr>
      </a:lvl4pPr>
      <a:lvl5pPr algn="l" rtl="0" eaLnBrk="1" fontAlgn="base" hangingPunct="1">
        <a:spcBef>
          <a:spcPct val="0"/>
        </a:spcBef>
        <a:spcAft>
          <a:spcPct val="0"/>
        </a:spcAft>
        <a:defRPr sz="3200">
          <a:solidFill>
            <a:schemeClr val="bg1"/>
          </a:solidFill>
          <a:latin typeface="Arial Narrow" pitchFamily="1" charset="0"/>
          <a:cs typeface="Arial" charset="0"/>
        </a:defRPr>
      </a:lvl5pPr>
      <a:lvl6pPr marL="457200" algn="l" rtl="0" eaLnBrk="1" fontAlgn="base" hangingPunct="1">
        <a:spcBef>
          <a:spcPct val="0"/>
        </a:spcBef>
        <a:spcAft>
          <a:spcPct val="0"/>
        </a:spcAft>
        <a:defRPr sz="3200">
          <a:solidFill>
            <a:schemeClr val="bg1"/>
          </a:solidFill>
          <a:latin typeface="Arial Narrow" pitchFamily="1" charset="0"/>
          <a:cs typeface="Arial" charset="0"/>
        </a:defRPr>
      </a:lvl6pPr>
      <a:lvl7pPr marL="914400" algn="l" rtl="0" eaLnBrk="1" fontAlgn="base" hangingPunct="1">
        <a:spcBef>
          <a:spcPct val="0"/>
        </a:spcBef>
        <a:spcAft>
          <a:spcPct val="0"/>
        </a:spcAft>
        <a:defRPr sz="3200">
          <a:solidFill>
            <a:schemeClr val="bg1"/>
          </a:solidFill>
          <a:latin typeface="Arial Narrow" pitchFamily="1" charset="0"/>
          <a:cs typeface="Arial" charset="0"/>
        </a:defRPr>
      </a:lvl7pPr>
      <a:lvl8pPr marL="1371600" algn="l" rtl="0" eaLnBrk="1" fontAlgn="base" hangingPunct="1">
        <a:spcBef>
          <a:spcPct val="0"/>
        </a:spcBef>
        <a:spcAft>
          <a:spcPct val="0"/>
        </a:spcAft>
        <a:defRPr sz="3200">
          <a:solidFill>
            <a:schemeClr val="bg1"/>
          </a:solidFill>
          <a:latin typeface="Arial Narrow" pitchFamily="1" charset="0"/>
          <a:cs typeface="Arial" charset="0"/>
        </a:defRPr>
      </a:lvl8pPr>
      <a:lvl9pPr marL="1828800" algn="l" rtl="0" eaLnBrk="1" fontAlgn="base" hangingPunct="1">
        <a:spcBef>
          <a:spcPct val="0"/>
        </a:spcBef>
        <a:spcAft>
          <a:spcPct val="0"/>
        </a:spcAft>
        <a:defRPr sz="3200">
          <a:solidFill>
            <a:schemeClr val="bg1"/>
          </a:solidFill>
          <a:latin typeface="Arial Narrow" pitchFamily="1" charset="0"/>
          <a:cs typeface="Arial" charset="0"/>
        </a:defRPr>
      </a:lvl9pPr>
    </p:titleStyle>
    <p:bodyStyle>
      <a:lvl1pPr marL="225425" indent="-225425" algn="l" rtl="0" eaLnBrk="1" fontAlgn="base" hangingPunct="1">
        <a:spcBef>
          <a:spcPct val="20000"/>
        </a:spcBef>
        <a:spcAft>
          <a:spcPct val="0"/>
        </a:spcAft>
        <a:buClrTx/>
        <a:buSzPct val="80000"/>
        <a:buFont typeface="Courier New" panose="02070309020205020404" pitchFamily="49" charset="0"/>
        <a:buChar char="o"/>
        <a:defRPr sz="2000">
          <a:solidFill>
            <a:schemeClr val="bg1"/>
          </a:solidFill>
          <a:latin typeface="+mn-lt"/>
          <a:ea typeface="+mn-ea"/>
          <a:cs typeface="+mn-cs"/>
        </a:defRPr>
      </a:lvl1pPr>
      <a:lvl2pPr marL="457200" indent="-231775" algn="l" rtl="0" eaLnBrk="1" fontAlgn="base" hangingPunct="1">
        <a:spcBef>
          <a:spcPct val="20000"/>
        </a:spcBef>
        <a:spcAft>
          <a:spcPct val="0"/>
        </a:spcAft>
        <a:buClrTx/>
        <a:buSzPct val="80000"/>
        <a:buFont typeface="Arial" panose="020B0604020202020204" pitchFamily="34" charset="0"/>
        <a:buChar char="•"/>
        <a:tabLst/>
        <a:defRPr sz="1800">
          <a:solidFill>
            <a:schemeClr val="bg1"/>
          </a:solidFill>
          <a:latin typeface="+mn-lt"/>
          <a:cs typeface="+mn-cs"/>
        </a:defRPr>
      </a:lvl2pPr>
      <a:lvl3pPr marL="679450" indent="-222250" algn="l" rtl="0" eaLnBrk="1" fontAlgn="base" hangingPunct="1">
        <a:spcBef>
          <a:spcPct val="20000"/>
        </a:spcBef>
        <a:spcAft>
          <a:spcPct val="0"/>
        </a:spcAft>
        <a:buClrTx/>
        <a:buSzPct val="80000"/>
        <a:buFont typeface="System Font Regular"/>
        <a:buChar char="-"/>
        <a:defRPr sz="1600">
          <a:solidFill>
            <a:schemeClr val="bg1"/>
          </a:solidFill>
          <a:latin typeface="+mn-lt"/>
          <a:cs typeface="+mn-cs"/>
        </a:defRPr>
      </a:lvl3pPr>
      <a:lvl4pPr marL="1600200" indent="-228600" algn="l" rtl="0" eaLnBrk="1" fontAlgn="base" hangingPunct="1">
        <a:spcBef>
          <a:spcPct val="20000"/>
        </a:spcBef>
        <a:spcAft>
          <a:spcPct val="0"/>
        </a:spcAft>
        <a:buClr>
          <a:srgbClr val="003F82"/>
        </a:buClr>
        <a:buSzPct val="80000"/>
        <a:buFont typeface="Wingdings" pitchFamily="2" charset="2"/>
        <a:buChar char="§"/>
        <a:defRPr sz="1400">
          <a:solidFill>
            <a:schemeClr val="tx1"/>
          </a:solidFill>
          <a:latin typeface="+mn-lt"/>
          <a:cs typeface="+mn-cs"/>
        </a:defRPr>
      </a:lvl4pPr>
      <a:lvl5pPr marL="2057400" indent="-228600" algn="l" rtl="0" eaLnBrk="1" fontAlgn="base" hangingPunct="1">
        <a:spcBef>
          <a:spcPct val="20000"/>
        </a:spcBef>
        <a:spcAft>
          <a:spcPct val="0"/>
        </a:spcAft>
        <a:buClr>
          <a:srgbClr val="003F82"/>
        </a:buClr>
        <a:buSzPct val="80000"/>
        <a:buFont typeface="Wingdings" pitchFamily="2" charset="2"/>
        <a:buChar char="§"/>
        <a:defRPr sz="1200">
          <a:solidFill>
            <a:schemeClr val="tx1"/>
          </a:solidFill>
          <a:latin typeface="+mn-lt"/>
          <a:cs typeface="+mn-cs"/>
        </a:defRPr>
      </a:lvl5pPr>
      <a:lvl6pPr marL="25146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6pPr>
      <a:lvl7pPr marL="29718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7pPr>
      <a:lvl8pPr marL="34290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8pPr>
      <a:lvl9pPr marL="3886200" indent="-228600" algn="l" rtl="0" eaLnBrk="1" fontAlgn="base" hangingPunct="1">
        <a:spcBef>
          <a:spcPct val="20000"/>
        </a:spcBef>
        <a:spcAft>
          <a:spcPct val="0"/>
        </a:spcAft>
        <a:buClr>
          <a:srgbClr val="003F82"/>
        </a:buClr>
        <a:buSzPct val="80000"/>
        <a:buFont typeface="Wingdings" pitchFamily="1" charset="2"/>
        <a:buChar char="§"/>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3AC28-2545-534A-B42F-947F5455896B}"/>
              </a:ext>
            </a:extLst>
          </p:cNvPr>
          <p:cNvSpPr>
            <a:spLocks noGrp="1"/>
          </p:cNvSpPr>
          <p:nvPr>
            <p:ph type="ctrTitle"/>
          </p:nvPr>
        </p:nvSpPr>
        <p:spPr/>
        <p:txBody>
          <a:bodyPr/>
          <a:lstStyle/>
          <a:p>
            <a:r>
              <a:rPr lang="en-US" dirty="0"/>
              <a:t>State of our Workforce: Western North Carolina</a:t>
            </a:r>
          </a:p>
        </p:txBody>
      </p:sp>
      <p:sp>
        <p:nvSpPr>
          <p:cNvPr id="3" name="Subtitle 2">
            <a:extLst>
              <a:ext uri="{FF2B5EF4-FFF2-40B4-BE49-F238E27FC236}">
                <a16:creationId xmlns:a16="http://schemas.microsoft.com/office/drawing/2014/main" id="{D7A4960A-174E-A44C-A223-BFA663AFD28C}"/>
              </a:ext>
            </a:extLst>
          </p:cNvPr>
          <p:cNvSpPr>
            <a:spLocks noGrp="1"/>
          </p:cNvSpPr>
          <p:nvPr>
            <p:ph type="subTitle" idx="1"/>
          </p:nvPr>
        </p:nvSpPr>
        <p:spPr/>
        <p:txBody>
          <a:bodyPr/>
          <a:lstStyle/>
          <a:p>
            <a:r>
              <a:rPr lang="en-US" dirty="0"/>
              <a:t>2022 Survey: Initial Data Results </a:t>
            </a:r>
          </a:p>
        </p:txBody>
      </p:sp>
      <p:sp>
        <p:nvSpPr>
          <p:cNvPr id="4" name="Text Placeholder 3">
            <a:extLst>
              <a:ext uri="{FF2B5EF4-FFF2-40B4-BE49-F238E27FC236}">
                <a16:creationId xmlns:a16="http://schemas.microsoft.com/office/drawing/2014/main" id="{3781D856-37F4-8541-A934-2D80C4B0DD68}"/>
              </a:ext>
            </a:extLst>
          </p:cNvPr>
          <p:cNvSpPr>
            <a:spLocks noGrp="1"/>
          </p:cNvSpPr>
          <p:nvPr>
            <p:ph type="body" sz="quarter" idx="15"/>
          </p:nvPr>
        </p:nvSpPr>
        <p:spPr/>
        <p:txBody>
          <a:bodyPr/>
          <a:lstStyle/>
          <a:p>
            <a:r>
              <a:rPr lang="en-US" dirty="0"/>
              <a:t>Michael Hogan</a:t>
            </a:r>
          </a:p>
          <a:p>
            <a:r>
              <a:rPr lang="en-US" dirty="0"/>
              <a:t>Elizabeth Brown</a:t>
            </a:r>
          </a:p>
          <a:p>
            <a:r>
              <a:rPr lang="en-US" dirty="0"/>
              <a:t>June 23, 2022</a:t>
            </a:r>
          </a:p>
        </p:txBody>
      </p:sp>
    </p:spTree>
    <p:extLst>
      <p:ext uri="{BB962C8B-B14F-4D97-AF65-F5344CB8AC3E}">
        <p14:creationId xmlns:p14="http://schemas.microsoft.com/office/powerpoint/2010/main" val="69700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3798-6ABE-4342-BBFD-38F323F4349D}"/>
              </a:ext>
            </a:extLst>
          </p:cNvPr>
          <p:cNvSpPr>
            <a:spLocks noGrp="1"/>
          </p:cNvSpPr>
          <p:nvPr>
            <p:ph type="title"/>
          </p:nvPr>
        </p:nvSpPr>
        <p:spPr/>
        <p:txBody>
          <a:bodyPr/>
          <a:lstStyle/>
          <a:p>
            <a:r>
              <a:rPr lang="en-US" dirty="0"/>
              <a:t>Industry-Specific Credentials (continued)</a:t>
            </a:r>
            <a:br>
              <a:rPr lang="en-US" dirty="0"/>
            </a:br>
            <a:r>
              <a:rPr lang="en-US" sz="1600" dirty="0"/>
              <a:t>Please list any industry- or sector-specific degrees or credentials you are seeking in your future workforce.</a:t>
            </a:r>
            <a:endParaRPr lang="en-US" dirty="0"/>
          </a:p>
        </p:txBody>
      </p:sp>
      <p:sp>
        <p:nvSpPr>
          <p:cNvPr id="3" name="Slide Number Placeholder 2">
            <a:extLst>
              <a:ext uri="{FF2B5EF4-FFF2-40B4-BE49-F238E27FC236}">
                <a16:creationId xmlns:a16="http://schemas.microsoft.com/office/drawing/2014/main" id="{D23B16FC-7FFA-4F3B-A22C-19FBEAD23C4F}"/>
              </a:ext>
            </a:extLst>
          </p:cNvPr>
          <p:cNvSpPr>
            <a:spLocks noGrp="1"/>
          </p:cNvSpPr>
          <p:nvPr>
            <p:ph type="sldNum" sz="quarter" idx="10"/>
          </p:nvPr>
        </p:nvSpPr>
        <p:spPr/>
        <p:txBody>
          <a:bodyPr/>
          <a:lstStyle/>
          <a:p>
            <a:fld id="{D4325D4D-289E-48C1-B277-2BEB492A7D19}" type="slidenum">
              <a:rPr lang="en-US" smtClean="0"/>
              <a:pPr/>
              <a:t>10</a:t>
            </a:fld>
            <a:endParaRPr lang="en-US" dirty="0"/>
          </a:p>
        </p:txBody>
      </p:sp>
      <p:sp>
        <p:nvSpPr>
          <p:cNvPr id="4" name="Footer Placeholder 3">
            <a:extLst>
              <a:ext uri="{FF2B5EF4-FFF2-40B4-BE49-F238E27FC236}">
                <a16:creationId xmlns:a16="http://schemas.microsoft.com/office/drawing/2014/main" id="{323527F9-875A-4C9C-B436-B324B01F186C}"/>
              </a:ext>
            </a:extLst>
          </p:cNvPr>
          <p:cNvSpPr>
            <a:spLocks noGrp="1"/>
          </p:cNvSpPr>
          <p:nvPr>
            <p:ph type="ftr" sz="quarter" idx="11"/>
          </p:nvPr>
        </p:nvSpPr>
        <p:spPr/>
        <p:txBody>
          <a:bodyPr/>
          <a:lstStyle/>
          <a:p>
            <a:r>
              <a:rPr lang="en-US" dirty="0"/>
              <a:t>CONFIDENTIAL</a:t>
            </a:r>
          </a:p>
        </p:txBody>
      </p:sp>
      <p:graphicFrame>
        <p:nvGraphicFramePr>
          <p:cNvPr id="7" name="Table 7">
            <a:extLst>
              <a:ext uri="{FF2B5EF4-FFF2-40B4-BE49-F238E27FC236}">
                <a16:creationId xmlns:a16="http://schemas.microsoft.com/office/drawing/2014/main" id="{ACB19C37-AA3C-4A9E-9EAD-C698B4D433AA}"/>
              </a:ext>
            </a:extLst>
          </p:cNvPr>
          <p:cNvGraphicFramePr>
            <a:graphicFrameLocks noGrp="1"/>
          </p:cNvGraphicFramePr>
          <p:nvPr>
            <p:ph sz="quarter" idx="12"/>
            <p:extLst>
              <p:ext uri="{D42A27DB-BD31-4B8C-83A1-F6EECF244321}">
                <p14:modId xmlns:p14="http://schemas.microsoft.com/office/powerpoint/2010/main" val="1145016576"/>
              </p:ext>
            </p:extLst>
          </p:nvPr>
        </p:nvGraphicFramePr>
        <p:xfrm>
          <a:off x="164592" y="1097279"/>
          <a:ext cx="8631460" cy="3030338"/>
        </p:xfrm>
        <a:graphic>
          <a:graphicData uri="http://schemas.openxmlformats.org/drawingml/2006/table">
            <a:tbl>
              <a:tblPr firstRow="1" bandRow="1">
                <a:tableStyleId>{5C22544A-7EE6-4342-B048-85BDC9FD1C3A}</a:tableStyleId>
              </a:tblPr>
              <a:tblGrid>
                <a:gridCol w="1897374">
                  <a:extLst>
                    <a:ext uri="{9D8B030D-6E8A-4147-A177-3AD203B41FA5}">
                      <a16:colId xmlns:a16="http://schemas.microsoft.com/office/drawing/2014/main" val="4072541903"/>
                    </a:ext>
                  </a:extLst>
                </a:gridCol>
                <a:gridCol w="6734086">
                  <a:extLst>
                    <a:ext uri="{9D8B030D-6E8A-4147-A177-3AD203B41FA5}">
                      <a16:colId xmlns:a16="http://schemas.microsoft.com/office/drawing/2014/main" val="3473416539"/>
                    </a:ext>
                  </a:extLst>
                </a:gridCol>
              </a:tblGrid>
              <a:tr h="468675">
                <a:tc>
                  <a:txBody>
                    <a:bodyPr/>
                    <a:lstStyle/>
                    <a:p>
                      <a:r>
                        <a:rPr lang="en-US" sz="1100" dirty="0"/>
                        <a:t>Industry</a:t>
                      </a:r>
                    </a:p>
                  </a:txBody>
                  <a:tcPr/>
                </a:tc>
                <a:tc>
                  <a:txBody>
                    <a:bodyPr/>
                    <a:lstStyle/>
                    <a:p>
                      <a:r>
                        <a:rPr lang="en-US" sz="1100" dirty="0"/>
                        <a:t>Credentials</a:t>
                      </a:r>
                    </a:p>
                  </a:txBody>
                  <a:tcPr/>
                </a:tc>
                <a:extLst>
                  <a:ext uri="{0D108BD9-81ED-4DB2-BD59-A6C34878D82A}">
                    <a16:rowId xmlns:a16="http://schemas.microsoft.com/office/drawing/2014/main" val="2878736879"/>
                  </a:ext>
                </a:extLst>
              </a:tr>
              <a:tr h="1598632">
                <a:tc>
                  <a:txBody>
                    <a:bodyPr/>
                    <a:lstStyle/>
                    <a:p>
                      <a:r>
                        <a:rPr lang="en-US" sz="1100" dirty="0"/>
                        <a:t>Restaurant, lodging and hospitality services</a:t>
                      </a:r>
                    </a:p>
                  </a:txBody>
                  <a:tcPr/>
                </a:tc>
                <a:tc>
                  <a:txBody>
                    <a:bodyPr/>
                    <a:lstStyle/>
                    <a:p>
                      <a:pPr marL="171450" indent="-171450">
                        <a:buFont typeface="Arial" panose="020B0604020202020204" pitchFamily="34" charset="0"/>
                        <a:buChar char="•"/>
                      </a:pPr>
                      <a:r>
                        <a:rPr lang="en-US" sz="1100" dirty="0"/>
                        <a:t>Associate's degree in </a:t>
                      </a:r>
                      <a:r>
                        <a:rPr lang="en-US" sz="1100" b="1" dirty="0"/>
                        <a:t>Baking</a:t>
                      </a:r>
                      <a:r>
                        <a:rPr lang="en-US" sz="1100" dirty="0"/>
                        <a:t>, </a:t>
                      </a:r>
                      <a:r>
                        <a:rPr lang="en-US" sz="1100" b="1" dirty="0"/>
                        <a:t>Pastry Arts</a:t>
                      </a:r>
                      <a:r>
                        <a:rPr lang="en-US" sz="1100" dirty="0"/>
                        <a:t>, </a:t>
                      </a:r>
                      <a:r>
                        <a:rPr lang="en-US" sz="1100" b="1" dirty="0"/>
                        <a:t>Culinary Arts</a:t>
                      </a:r>
                    </a:p>
                    <a:p>
                      <a:pPr marL="171450" indent="-171450">
                        <a:buFont typeface="Arial" panose="020B0604020202020204" pitchFamily="34" charset="0"/>
                        <a:buChar char="•"/>
                      </a:pPr>
                      <a:r>
                        <a:rPr lang="en-US" sz="1100" b="0" dirty="0"/>
                        <a:t>Cicerone Certification</a:t>
                      </a:r>
                    </a:p>
                    <a:p>
                      <a:pPr marL="171450" indent="-171450">
                        <a:buFont typeface="Arial" panose="020B0604020202020204" pitchFamily="34" charset="0"/>
                        <a:buChar char="•"/>
                      </a:pPr>
                      <a:r>
                        <a:rPr lang="en-US" sz="1100" b="1" dirty="0"/>
                        <a:t>ServSafe</a:t>
                      </a:r>
                      <a:r>
                        <a:rPr lang="en-US" sz="1100" b="0" dirty="0"/>
                        <a:t> Food, Alcohol Certificate</a:t>
                      </a:r>
                    </a:p>
                    <a:p>
                      <a:pPr marL="171450" indent="-171450">
                        <a:buFont typeface="Arial" panose="020B0604020202020204" pitchFamily="34" charset="0"/>
                        <a:buChar char="•"/>
                      </a:pPr>
                      <a:r>
                        <a:rPr lang="en-US" sz="1100" b="0" dirty="0"/>
                        <a:t>Licensed Massage Therapists (LMT)</a:t>
                      </a:r>
                    </a:p>
                    <a:p>
                      <a:pPr marL="171450" indent="-171450">
                        <a:buFont typeface="Arial" panose="020B0604020202020204" pitchFamily="34" charset="0"/>
                        <a:buChar char="•"/>
                      </a:pPr>
                      <a:r>
                        <a:rPr lang="en-US" sz="1100" b="0" dirty="0"/>
                        <a:t>Experience in </a:t>
                      </a:r>
                      <a:r>
                        <a:rPr lang="en-US" sz="1100" b="1" dirty="0"/>
                        <a:t>administration</a:t>
                      </a:r>
                      <a:r>
                        <a:rPr lang="en-US" sz="1100" b="0" dirty="0"/>
                        <a:t>, </a:t>
                      </a:r>
                      <a:r>
                        <a:rPr lang="en-US" sz="1100" b="1" dirty="0"/>
                        <a:t>business</a:t>
                      </a:r>
                      <a:r>
                        <a:rPr lang="en-US" sz="1100" b="0" dirty="0"/>
                        <a:t>, </a:t>
                      </a:r>
                      <a:r>
                        <a:rPr lang="en-US" sz="1100" b="1" dirty="0"/>
                        <a:t>marketing</a:t>
                      </a:r>
                    </a:p>
                    <a:p>
                      <a:pPr marL="171450" indent="-171450">
                        <a:buFont typeface="Arial" panose="020B0604020202020204" pitchFamily="34" charset="0"/>
                        <a:buChar char="•"/>
                      </a:pPr>
                      <a:r>
                        <a:rPr lang="en-US" sz="1100" b="0" dirty="0"/>
                        <a:t>Experience in </a:t>
                      </a:r>
                      <a:r>
                        <a:rPr lang="en-US" sz="1100" b="1" dirty="0"/>
                        <a:t>restaurants</a:t>
                      </a:r>
                      <a:r>
                        <a:rPr lang="en-US" sz="1100" b="0" dirty="0"/>
                        <a:t> and </a:t>
                      </a:r>
                      <a:r>
                        <a:rPr lang="en-US" sz="1100" b="1" dirty="0"/>
                        <a:t>event planning</a:t>
                      </a:r>
                    </a:p>
                    <a:p>
                      <a:pPr marL="171450" indent="-171450">
                        <a:buFont typeface="Arial" panose="020B0604020202020204" pitchFamily="34" charset="0"/>
                        <a:buChar char="•"/>
                      </a:pPr>
                      <a:r>
                        <a:rPr lang="en-US" sz="1100" b="0" dirty="0"/>
                        <a:t>Experience in snowmaking, ski lodges</a:t>
                      </a:r>
                    </a:p>
                  </a:txBody>
                  <a:tcPr/>
                </a:tc>
                <a:extLst>
                  <a:ext uri="{0D108BD9-81ED-4DB2-BD59-A6C34878D82A}">
                    <a16:rowId xmlns:a16="http://schemas.microsoft.com/office/drawing/2014/main" val="1890644021"/>
                  </a:ext>
                </a:extLst>
              </a:tr>
              <a:tr h="963031">
                <a:tc>
                  <a:txBody>
                    <a:bodyPr/>
                    <a:lstStyle/>
                    <a:p>
                      <a:r>
                        <a:rPr lang="en-US" sz="1100" dirty="0"/>
                        <a:t>Retail</a:t>
                      </a:r>
                    </a:p>
                  </a:txBody>
                  <a:tcPr/>
                </a:tc>
                <a:tc>
                  <a:txBody>
                    <a:bodyPr/>
                    <a:lstStyle/>
                    <a:p>
                      <a:pPr marL="171450" indent="-171450">
                        <a:buFont typeface="Arial" panose="020B0604020202020204" pitchFamily="34" charset="0"/>
                        <a:buChar char="•"/>
                      </a:pPr>
                      <a:r>
                        <a:rPr lang="en-US" sz="1100" b="1" dirty="0"/>
                        <a:t>Experience in retail</a:t>
                      </a:r>
                      <a:r>
                        <a:rPr lang="en-US" sz="1100" b="0" dirty="0"/>
                        <a:t>, business and marketing</a:t>
                      </a:r>
                      <a:endParaRPr lang="en-US" sz="1100" b="1" dirty="0"/>
                    </a:p>
                    <a:p>
                      <a:pPr marL="171450" indent="-171450">
                        <a:buFont typeface="Arial" panose="020B0604020202020204" pitchFamily="34" charset="0"/>
                        <a:buChar char="•"/>
                      </a:pPr>
                      <a:r>
                        <a:rPr lang="en-US" sz="1100" b="0" dirty="0"/>
                        <a:t>Specific experience with: quilting or sewing, medicinal herbs, professional driving, arts and ceramics</a:t>
                      </a:r>
                    </a:p>
                    <a:p>
                      <a:pPr marL="171450" indent="-171450">
                        <a:buFont typeface="Arial" panose="020B0604020202020204" pitchFamily="34" charset="0"/>
                        <a:buChar char="•"/>
                      </a:pPr>
                      <a:r>
                        <a:rPr lang="en-US" sz="1100" b="0" dirty="0"/>
                        <a:t>Six Sigma Certification</a:t>
                      </a:r>
                    </a:p>
                    <a:p>
                      <a:pPr marL="171450" indent="-171450">
                        <a:buFont typeface="Arial" panose="020B0604020202020204" pitchFamily="34" charset="0"/>
                        <a:buChar char="•"/>
                      </a:pPr>
                      <a:r>
                        <a:rPr lang="en-US" sz="1100" b="0" dirty="0"/>
                        <a:t>Motorcycle mechanic training</a:t>
                      </a:r>
                    </a:p>
                  </a:txBody>
                  <a:tcPr/>
                </a:tc>
                <a:extLst>
                  <a:ext uri="{0D108BD9-81ED-4DB2-BD59-A6C34878D82A}">
                    <a16:rowId xmlns:a16="http://schemas.microsoft.com/office/drawing/2014/main" val="4268766206"/>
                  </a:ext>
                </a:extLst>
              </a:tr>
            </a:tbl>
          </a:graphicData>
        </a:graphic>
      </p:graphicFrame>
    </p:spTree>
    <p:extLst>
      <p:ext uri="{BB962C8B-B14F-4D97-AF65-F5344CB8AC3E}">
        <p14:creationId xmlns:p14="http://schemas.microsoft.com/office/powerpoint/2010/main" val="260514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BB4B-BBB1-4F6B-9F2D-936737DF5996}"/>
              </a:ext>
            </a:extLst>
          </p:cNvPr>
          <p:cNvSpPr>
            <a:spLocks noGrp="1"/>
          </p:cNvSpPr>
          <p:nvPr>
            <p:ph type="title"/>
          </p:nvPr>
        </p:nvSpPr>
        <p:spPr/>
        <p:txBody>
          <a:bodyPr/>
          <a:lstStyle/>
          <a:p>
            <a:r>
              <a:rPr lang="en-US" dirty="0"/>
              <a:t>Talent Pipeline Evaluation</a:t>
            </a:r>
          </a:p>
        </p:txBody>
      </p:sp>
      <p:sp>
        <p:nvSpPr>
          <p:cNvPr id="4" name="Slide Number Placeholder 3">
            <a:extLst>
              <a:ext uri="{FF2B5EF4-FFF2-40B4-BE49-F238E27FC236}">
                <a16:creationId xmlns:a16="http://schemas.microsoft.com/office/drawing/2014/main" id="{2DDC090E-EC0B-4198-8F79-1666392ED1BD}"/>
              </a:ext>
            </a:extLst>
          </p:cNvPr>
          <p:cNvSpPr>
            <a:spLocks noGrp="1"/>
          </p:cNvSpPr>
          <p:nvPr>
            <p:ph type="sldNum" sz="quarter" idx="10"/>
          </p:nvPr>
        </p:nvSpPr>
        <p:spPr/>
        <p:txBody>
          <a:bodyPr/>
          <a:lstStyle/>
          <a:p>
            <a:fld id="{D4325D4D-289E-48C1-B277-2BEB492A7D19}" type="slidenum">
              <a:rPr lang="en-US" smtClean="0"/>
              <a:pPr/>
              <a:t>11</a:t>
            </a:fld>
            <a:endParaRPr lang="en-US" dirty="0"/>
          </a:p>
        </p:txBody>
      </p:sp>
      <p:sp>
        <p:nvSpPr>
          <p:cNvPr id="5" name="Footer Placeholder 4">
            <a:extLst>
              <a:ext uri="{FF2B5EF4-FFF2-40B4-BE49-F238E27FC236}">
                <a16:creationId xmlns:a16="http://schemas.microsoft.com/office/drawing/2014/main" id="{8D2E6C47-3514-4C4F-BCE7-D89114447597}"/>
              </a:ext>
            </a:extLst>
          </p:cNvPr>
          <p:cNvSpPr>
            <a:spLocks noGrp="1"/>
          </p:cNvSpPr>
          <p:nvPr>
            <p:ph type="ftr" sz="quarter" idx="11"/>
          </p:nvPr>
        </p:nvSpPr>
        <p:spPr/>
        <p:txBody>
          <a:bodyPr/>
          <a:lstStyle/>
          <a:p>
            <a:r>
              <a:rPr lang="en-US" dirty="0"/>
              <a:t>CONFIDENTIAL</a:t>
            </a:r>
          </a:p>
        </p:txBody>
      </p:sp>
      <p:pic>
        <p:nvPicPr>
          <p:cNvPr id="7" name="Picture 6">
            <a:extLst>
              <a:ext uri="{FF2B5EF4-FFF2-40B4-BE49-F238E27FC236}">
                <a16:creationId xmlns:a16="http://schemas.microsoft.com/office/drawing/2014/main" id="{B514A082-80B3-4D2E-9B87-D5502B2D3FD1}"/>
              </a:ext>
            </a:extLst>
          </p:cNvPr>
          <p:cNvPicPr>
            <a:picLocks noChangeAspect="1"/>
          </p:cNvPicPr>
          <p:nvPr/>
        </p:nvPicPr>
        <p:blipFill rotWithShape="1">
          <a:blip r:embed="rId2"/>
          <a:srcRect b="47245"/>
          <a:stretch/>
        </p:blipFill>
        <p:spPr>
          <a:xfrm>
            <a:off x="311911" y="869796"/>
            <a:ext cx="8824978" cy="3724507"/>
          </a:xfrm>
          <a:prstGeom prst="rect">
            <a:avLst/>
          </a:prstGeom>
        </p:spPr>
      </p:pic>
    </p:spTree>
    <p:extLst>
      <p:ext uri="{BB962C8B-B14F-4D97-AF65-F5344CB8AC3E}">
        <p14:creationId xmlns:p14="http://schemas.microsoft.com/office/powerpoint/2010/main" val="726224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DBDF-E532-481C-9BB5-2015F9A3679E}"/>
              </a:ext>
            </a:extLst>
          </p:cNvPr>
          <p:cNvSpPr>
            <a:spLocks noGrp="1"/>
          </p:cNvSpPr>
          <p:nvPr>
            <p:ph type="title"/>
          </p:nvPr>
        </p:nvSpPr>
        <p:spPr/>
        <p:txBody>
          <a:bodyPr/>
          <a:lstStyle/>
          <a:p>
            <a:r>
              <a:rPr lang="en-US" dirty="0"/>
              <a:t>Challenges and Obstacles</a:t>
            </a:r>
          </a:p>
        </p:txBody>
      </p:sp>
      <p:pic>
        <p:nvPicPr>
          <p:cNvPr id="7" name="Content Placeholder 6">
            <a:extLst>
              <a:ext uri="{FF2B5EF4-FFF2-40B4-BE49-F238E27FC236}">
                <a16:creationId xmlns:a16="http://schemas.microsoft.com/office/drawing/2014/main" id="{7E23B51E-4ACA-4EF1-AC8A-7506BC3D3184}"/>
              </a:ext>
            </a:extLst>
          </p:cNvPr>
          <p:cNvPicPr>
            <a:picLocks noGrp="1" noChangeAspect="1"/>
          </p:cNvPicPr>
          <p:nvPr>
            <p:ph idx="1"/>
          </p:nvPr>
        </p:nvPicPr>
        <p:blipFill rotWithShape="1">
          <a:blip r:embed="rId2"/>
          <a:srcRect t="21952" b="34144"/>
          <a:stretch/>
        </p:blipFill>
        <p:spPr>
          <a:xfrm>
            <a:off x="346081" y="1031295"/>
            <a:ext cx="8451838" cy="3520786"/>
          </a:xfrm>
        </p:spPr>
      </p:pic>
      <p:sp>
        <p:nvSpPr>
          <p:cNvPr id="4" name="Slide Number Placeholder 3">
            <a:extLst>
              <a:ext uri="{FF2B5EF4-FFF2-40B4-BE49-F238E27FC236}">
                <a16:creationId xmlns:a16="http://schemas.microsoft.com/office/drawing/2014/main" id="{69F70C1A-D209-4299-AB0C-09EFDE69A786}"/>
              </a:ext>
            </a:extLst>
          </p:cNvPr>
          <p:cNvSpPr>
            <a:spLocks noGrp="1"/>
          </p:cNvSpPr>
          <p:nvPr>
            <p:ph type="sldNum" sz="quarter" idx="10"/>
          </p:nvPr>
        </p:nvSpPr>
        <p:spPr/>
        <p:txBody>
          <a:bodyPr/>
          <a:lstStyle/>
          <a:p>
            <a:fld id="{D4325D4D-289E-48C1-B277-2BEB492A7D19}" type="slidenum">
              <a:rPr lang="en-US" smtClean="0"/>
              <a:pPr/>
              <a:t>12</a:t>
            </a:fld>
            <a:endParaRPr lang="en-US" dirty="0"/>
          </a:p>
        </p:txBody>
      </p:sp>
      <p:sp>
        <p:nvSpPr>
          <p:cNvPr id="5" name="Footer Placeholder 4">
            <a:extLst>
              <a:ext uri="{FF2B5EF4-FFF2-40B4-BE49-F238E27FC236}">
                <a16:creationId xmlns:a16="http://schemas.microsoft.com/office/drawing/2014/main" id="{1AE3B0B5-3386-4706-884C-568BD932EF80}"/>
              </a:ext>
            </a:extLst>
          </p:cNvPr>
          <p:cNvSpPr>
            <a:spLocks noGrp="1"/>
          </p:cNvSpPr>
          <p:nvPr>
            <p:ph type="ftr" sz="quarter" idx="11"/>
          </p:nvPr>
        </p:nvSpPr>
        <p:spPr/>
        <p:txBody>
          <a:bodyPr/>
          <a:lstStyle/>
          <a:p>
            <a:r>
              <a:rPr lang="en-US" dirty="0"/>
              <a:t>CONFIDENTIAL</a:t>
            </a:r>
          </a:p>
        </p:txBody>
      </p:sp>
    </p:spTree>
    <p:extLst>
      <p:ext uri="{BB962C8B-B14F-4D97-AF65-F5344CB8AC3E}">
        <p14:creationId xmlns:p14="http://schemas.microsoft.com/office/powerpoint/2010/main" val="569913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Housing</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13</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1895720754"/>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"The housing market is too expensive for employees to make ends meet. We've bumped up wages, but </a:t>
                      </a:r>
                      <a:r>
                        <a:rPr lang="en-US" sz="1400" b="1" i="0" u="none" strike="noStrike" dirty="0">
                          <a:solidFill>
                            <a:srgbClr val="000000"/>
                          </a:solidFill>
                          <a:effectLst/>
                          <a:latin typeface="Calibri" panose="020F0502020204030204" pitchFamily="34" charset="0"/>
                        </a:rPr>
                        <a:t>can't keep up with the rent increases.</a:t>
                      </a:r>
                      <a:r>
                        <a:rPr lang="en-US" sz="1400" b="0" i="0" u="none" strike="noStrike" dirty="0">
                          <a:solidFill>
                            <a:srgbClr val="000000"/>
                          </a:solidFill>
                          <a:effectLst/>
                          <a:latin typeface="Calibri" panose="020F0502020204030204" pitchFamily="34" charset="0"/>
                        </a:rPr>
                        <a:t>"</a:t>
                      </a:r>
                      <a:endParaRPr lang="en-US" sz="1400" dirty="0"/>
                    </a:p>
                  </a:txBody>
                  <a:tcPr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t>
                      </a:r>
                      <a:r>
                        <a:rPr lang="en-US" sz="1400" b="1" i="0" u="none" strike="noStrike" dirty="0">
                          <a:solidFill>
                            <a:srgbClr val="000000"/>
                          </a:solidFill>
                          <a:effectLst/>
                          <a:latin typeface="Calibri" panose="020F0502020204030204" pitchFamily="34" charset="0"/>
                        </a:rPr>
                        <a:t>The housing market is a joke</a:t>
                      </a:r>
                      <a:r>
                        <a:rPr lang="en-US" sz="1400" b="0" i="0" u="none" strike="noStrike" dirty="0">
                          <a:solidFill>
                            <a:srgbClr val="000000"/>
                          </a:solidFill>
                          <a:effectLst/>
                          <a:latin typeface="Calibri" panose="020F0502020204030204" pitchFamily="34" charset="0"/>
                        </a:rPr>
                        <a:t>.  It is hard to recruit when the only living option is to 1) live in a hotel until something comes up 2) live in an apartment complex full of college students or 3) buy a double-wide trailer for $200K.  Options are slim."</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"AFFORDABLE HOUSING, AFFORDABLE HOUSING, AFFORDABLE HOUSING!"</a:t>
                      </a:r>
                      <a:r>
                        <a:rPr lang="en-US" sz="1400" dirty="0"/>
                        <a:t> </a:t>
                      </a:r>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67</a:t>
            </a:r>
            <a:r>
              <a:rPr lang="en-US" sz="1600" dirty="0"/>
              <a:t> respondents</a:t>
            </a:r>
          </a:p>
          <a:p>
            <a:endParaRPr lang="en-US" sz="1600" dirty="0"/>
          </a:p>
          <a:p>
            <a:pPr marL="0" indent="0" algn="ctr">
              <a:buNone/>
            </a:pPr>
            <a:r>
              <a:rPr lang="en-US" sz="1200" dirty="0"/>
              <a:t>Housing affordability was the most frequently mentioned concern. Respondents noted the link between this issue and wages, transportation, and other challenges.</a:t>
            </a:r>
          </a:p>
        </p:txBody>
      </p:sp>
    </p:spTree>
    <p:extLst>
      <p:ext uri="{BB962C8B-B14F-4D97-AF65-F5344CB8AC3E}">
        <p14:creationId xmlns:p14="http://schemas.microsoft.com/office/powerpoint/2010/main" val="2027844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Lack of workers</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14</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2781529958"/>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algn="ctr" fontAlgn="b"/>
                      <a:r>
                        <a:rPr lang="en-US" sz="1400" b="0" i="0" u="none" strike="noStrike" dirty="0">
                          <a:solidFill>
                            <a:srgbClr val="000000"/>
                          </a:solidFill>
                          <a:effectLst/>
                          <a:latin typeface="Calibri" panose="020F0502020204030204" pitchFamily="34" charset="0"/>
                        </a:rPr>
                        <a:t>"We </a:t>
                      </a:r>
                      <a:r>
                        <a:rPr lang="en-US" sz="1400" b="1" i="0" u="none" strike="noStrike" dirty="0">
                          <a:solidFill>
                            <a:srgbClr val="000000"/>
                          </a:solidFill>
                          <a:effectLst/>
                          <a:latin typeface="Calibri" panose="020F0502020204030204" pitchFamily="34" charset="0"/>
                        </a:rPr>
                        <a:t>do not have the numbers </a:t>
                      </a:r>
                      <a:r>
                        <a:rPr lang="en-US" sz="1400" b="0" i="0" u="none" strike="noStrike" dirty="0">
                          <a:solidFill>
                            <a:srgbClr val="000000"/>
                          </a:solidFill>
                          <a:effectLst/>
                          <a:latin typeface="Calibri" panose="020F0502020204030204" pitchFamily="34" charset="0"/>
                        </a:rPr>
                        <a:t>available to fill the numbers of open jobs, which may ultimately lead to companies </a:t>
                      </a:r>
                      <a:r>
                        <a:rPr lang="en-US" sz="1400" b="1" i="0" u="none" strike="noStrike" dirty="0">
                          <a:solidFill>
                            <a:srgbClr val="000000"/>
                          </a:solidFill>
                          <a:effectLst/>
                          <a:latin typeface="Calibri" panose="020F0502020204030204" pitchFamily="34" charset="0"/>
                        </a:rPr>
                        <a:t>shutting down or relocating </a:t>
                      </a:r>
                      <a:r>
                        <a:rPr lang="en-US" sz="1400" b="0" i="0" u="none" strike="noStrike" dirty="0">
                          <a:solidFill>
                            <a:srgbClr val="000000"/>
                          </a:solidFill>
                          <a:effectLst/>
                          <a:latin typeface="Calibri" panose="020F0502020204030204" pitchFamily="34" charset="0"/>
                        </a:rPr>
                        <a:t>if they are able because they are unable to operate in our area."</a:t>
                      </a:r>
                    </a:p>
                  </a:txBody>
                  <a:tcPr marL="9525" marR="9525" marT="9525" marB="0"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"With the </a:t>
                      </a:r>
                      <a:r>
                        <a:rPr lang="en-US" sz="1400" b="1" i="0" u="none" strike="noStrike" dirty="0">
                          <a:solidFill>
                            <a:srgbClr val="000000"/>
                          </a:solidFill>
                          <a:effectLst/>
                          <a:latin typeface="Calibri" panose="020F0502020204030204" pitchFamily="34" charset="0"/>
                        </a:rPr>
                        <a:t>unemployment rate being extremely low</a:t>
                      </a:r>
                      <a:r>
                        <a:rPr lang="en-US" sz="1400" b="0" i="0" u="none" strike="noStrike" dirty="0">
                          <a:solidFill>
                            <a:srgbClr val="000000"/>
                          </a:solidFill>
                          <a:effectLst/>
                          <a:latin typeface="Calibri" panose="020F0502020204030204" pitchFamily="34" charset="0"/>
                        </a:rPr>
                        <a:t>, and the addition of so many new businesses, existing businesses are concerned over </a:t>
                      </a:r>
                      <a:r>
                        <a:rPr lang="en-US" sz="1400" b="1" i="0" u="none" strike="noStrike" dirty="0">
                          <a:solidFill>
                            <a:srgbClr val="000000"/>
                          </a:solidFill>
                          <a:effectLst/>
                          <a:latin typeface="Calibri" panose="020F0502020204030204" pitchFamily="34" charset="0"/>
                        </a:rPr>
                        <a:t>how anyone of us can ever be fully staffed</a:t>
                      </a:r>
                      <a:r>
                        <a:rPr lang="en-US" sz="1400" b="0" i="0" u="none" strike="noStrike" dirty="0">
                          <a:solidFill>
                            <a:srgbClr val="000000"/>
                          </a:solidFill>
                          <a:effectLst/>
                          <a:latin typeface="Calibri" panose="020F0502020204030204" pitchFamily="34" charset="0"/>
                        </a:rPr>
                        <a:t>."</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"The demand for entry level workers is much higher than the community's ability to attract and sustain them.  </a:t>
                      </a:r>
                      <a:r>
                        <a:rPr lang="en-US" sz="1400" b="1" i="0" u="none" strike="noStrike" dirty="0">
                          <a:solidFill>
                            <a:srgbClr val="000000"/>
                          </a:solidFill>
                          <a:effectLst/>
                          <a:latin typeface="Calibri" panose="020F0502020204030204" pitchFamily="34" charset="0"/>
                        </a:rPr>
                        <a:t>We are way off-balance.</a:t>
                      </a:r>
                      <a:r>
                        <a:rPr lang="en-US" sz="1400" b="0" i="0" u="none" strike="noStrike" dirty="0">
                          <a:solidFill>
                            <a:srgbClr val="000000"/>
                          </a:solidFill>
                          <a:effectLst/>
                          <a:latin typeface="Calibri" panose="020F0502020204030204" pitchFamily="34" charset="0"/>
                        </a:rPr>
                        <a:t>  Our entry-level workers can't afford to live here."</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66</a:t>
            </a:r>
            <a:r>
              <a:rPr lang="en-US" sz="1600" dirty="0"/>
              <a:t> respondents</a:t>
            </a:r>
          </a:p>
          <a:p>
            <a:endParaRPr lang="en-US" sz="1600" dirty="0"/>
          </a:p>
          <a:p>
            <a:pPr marL="0" indent="0" algn="ctr">
              <a:buNone/>
            </a:pPr>
            <a:r>
              <a:rPr lang="en-US" sz="1200" dirty="0"/>
              <a:t>Many respondents noted that the demand for workers far outstrips the supply. Job postings receive few applications, turnover is very high, and competition for available workers is strong.</a:t>
            </a:r>
          </a:p>
        </p:txBody>
      </p:sp>
    </p:spTree>
    <p:extLst>
      <p:ext uri="{BB962C8B-B14F-4D97-AF65-F5344CB8AC3E}">
        <p14:creationId xmlns:p14="http://schemas.microsoft.com/office/powerpoint/2010/main" val="1526072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Wages</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15</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1273229801"/>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"We </a:t>
                      </a:r>
                      <a:r>
                        <a:rPr lang="en-US" sz="1400" b="1" i="0" u="none" strike="noStrike" dirty="0">
                          <a:solidFill>
                            <a:srgbClr val="000000"/>
                          </a:solidFill>
                          <a:effectLst/>
                          <a:latin typeface="Calibri" panose="020F0502020204030204" pitchFamily="34" charset="0"/>
                        </a:rPr>
                        <a:t>raise our prices </a:t>
                      </a:r>
                      <a:r>
                        <a:rPr lang="en-US" sz="1400" b="0" i="0" u="none" strike="noStrike" dirty="0">
                          <a:solidFill>
                            <a:srgbClr val="000000"/>
                          </a:solidFill>
                          <a:effectLst/>
                          <a:latin typeface="Calibri" panose="020F0502020204030204" pitchFamily="34" charset="0"/>
                        </a:rPr>
                        <a:t>to continue to pay a living wage that </a:t>
                      </a:r>
                      <a:r>
                        <a:rPr lang="en-US" sz="1400" b="1" i="0" u="none" strike="noStrike" dirty="0">
                          <a:solidFill>
                            <a:srgbClr val="000000"/>
                          </a:solidFill>
                          <a:effectLst/>
                          <a:latin typeface="Calibri" panose="020F0502020204030204" pitchFamily="34" charset="0"/>
                        </a:rPr>
                        <a:t>nobody can still live off</a:t>
                      </a:r>
                      <a:r>
                        <a:rPr lang="en-US" sz="1400" b="0" i="0" u="none" strike="noStrike" dirty="0">
                          <a:solidFill>
                            <a:srgbClr val="000000"/>
                          </a:solidFill>
                          <a:effectLst/>
                          <a:latin typeface="Calibri" panose="020F0502020204030204" pitchFamily="34" charset="0"/>
                        </a:rPr>
                        <a:t>."</a:t>
                      </a:r>
                      <a:endParaRPr lang="en-US" sz="1400" dirty="0"/>
                    </a:p>
                  </a:txBody>
                  <a:tcPr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"The </a:t>
                      </a:r>
                      <a:r>
                        <a:rPr lang="en-US" sz="1400" b="1" i="0" u="none" strike="noStrike" dirty="0">
                          <a:solidFill>
                            <a:srgbClr val="000000"/>
                          </a:solidFill>
                          <a:effectLst/>
                          <a:latin typeface="Calibri" panose="020F0502020204030204" pitchFamily="34" charset="0"/>
                        </a:rPr>
                        <a:t>skill is there </a:t>
                      </a:r>
                      <a:r>
                        <a:rPr lang="en-US" sz="1400" b="0" i="0" u="none" strike="noStrike" dirty="0">
                          <a:solidFill>
                            <a:srgbClr val="000000"/>
                          </a:solidFill>
                          <a:effectLst/>
                          <a:latin typeface="Calibri" panose="020F0502020204030204" pitchFamily="34" charset="0"/>
                        </a:rPr>
                        <a:t>in the labor pool. A person with these valuable skills </a:t>
                      </a:r>
                      <a:r>
                        <a:rPr lang="en-US" sz="1400" b="1" i="0" u="none" strike="noStrike" dirty="0">
                          <a:solidFill>
                            <a:srgbClr val="000000"/>
                          </a:solidFill>
                          <a:effectLst/>
                          <a:latin typeface="Calibri" panose="020F0502020204030204" pitchFamily="34" charset="0"/>
                        </a:rPr>
                        <a:t>willing to take the salary we can afford </a:t>
                      </a:r>
                      <a:r>
                        <a:rPr lang="en-US" sz="1400" b="0" i="0" u="none" strike="noStrike" dirty="0">
                          <a:solidFill>
                            <a:srgbClr val="000000"/>
                          </a:solidFill>
                          <a:effectLst/>
                          <a:latin typeface="Calibri" panose="020F0502020204030204" pitchFamily="34" charset="0"/>
                        </a:rPr>
                        <a:t>to pay is what is hard to find."</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"We pay far above average for our industry, but it </a:t>
                      </a:r>
                      <a:r>
                        <a:rPr lang="en-US" sz="1400" b="1" i="0" u="none" strike="noStrike" dirty="0">
                          <a:solidFill>
                            <a:srgbClr val="000000"/>
                          </a:solidFill>
                          <a:effectLst/>
                          <a:latin typeface="Calibri" panose="020F0502020204030204" pitchFamily="34" charset="0"/>
                        </a:rPr>
                        <a:t>still isn't enough to allow people to live in this area</a:t>
                      </a:r>
                      <a:r>
                        <a:rPr lang="en-US" sz="1400" b="0" i="0" u="none" strike="noStrike" dirty="0">
                          <a:solidFill>
                            <a:srgbClr val="000000"/>
                          </a:solidFill>
                          <a:effectLst/>
                          <a:latin typeface="Calibri" panose="020F0502020204030204" pitchFamily="34" charset="0"/>
                        </a:rPr>
                        <a:t>. Cost of living and the complete lack of affordable housing is the number one problem."</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64</a:t>
            </a:r>
            <a:r>
              <a:rPr lang="en-US" sz="1600" dirty="0"/>
              <a:t> respondents</a:t>
            </a:r>
          </a:p>
          <a:p>
            <a:endParaRPr lang="en-US" sz="1600" dirty="0"/>
          </a:p>
          <a:p>
            <a:pPr marL="0" indent="0" algn="ctr">
              <a:buNone/>
            </a:pPr>
            <a:r>
              <a:rPr lang="en-US" sz="1200" dirty="0"/>
              <a:t>With increasing cost of living and strong competition for workers, employers must offer higher and higher wages to attract applicants.</a:t>
            </a:r>
          </a:p>
        </p:txBody>
      </p:sp>
    </p:spTree>
    <p:extLst>
      <p:ext uri="{BB962C8B-B14F-4D97-AF65-F5344CB8AC3E}">
        <p14:creationId xmlns:p14="http://schemas.microsoft.com/office/powerpoint/2010/main" val="314003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Cost of living</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16</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3002250962"/>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algn="ctr" fontAlgn="b"/>
                      <a:r>
                        <a:rPr lang="en-US" sz="1400" b="0" i="0" u="none" strike="noStrike" dirty="0">
                          <a:solidFill>
                            <a:srgbClr val="000000"/>
                          </a:solidFill>
                          <a:effectLst/>
                          <a:latin typeface="Calibri" panose="020F0502020204030204" pitchFamily="34" charset="0"/>
                        </a:rPr>
                        <a:t>"I feel Western North Carolina has </a:t>
                      </a:r>
                      <a:r>
                        <a:rPr lang="en-US" sz="1400" b="1" i="0" u="none" strike="noStrike" dirty="0">
                          <a:solidFill>
                            <a:srgbClr val="000000"/>
                          </a:solidFill>
                          <a:effectLst/>
                          <a:latin typeface="Calibri" panose="020F0502020204030204" pitchFamily="34" charset="0"/>
                        </a:rPr>
                        <a:t>no shortage </a:t>
                      </a:r>
                      <a:r>
                        <a:rPr lang="en-US" sz="1400" b="0" i="0" u="none" strike="noStrike" dirty="0">
                          <a:solidFill>
                            <a:srgbClr val="000000"/>
                          </a:solidFill>
                          <a:effectLst/>
                          <a:latin typeface="Calibri" panose="020F0502020204030204" pitchFamily="34" charset="0"/>
                        </a:rPr>
                        <a:t>of eager folks looking to work, but cost of living and affordable housing options are huge </a:t>
                      </a:r>
                      <a:r>
                        <a:rPr lang="en-US" sz="1400" b="1" i="0" u="none" strike="noStrike" dirty="0">
                          <a:solidFill>
                            <a:srgbClr val="000000"/>
                          </a:solidFill>
                          <a:effectLst/>
                          <a:latin typeface="Calibri" panose="020F0502020204030204" pitchFamily="34" charset="0"/>
                        </a:rPr>
                        <a:t>barriers to retaining good talent </a:t>
                      </a:r>
                      <a:r>
                        <a:rPr lang="en-US" sz="1400" b="0" i="0" u="none" strike="noStrike" dirty="0">
                          <a:solidFill>
                            <a:srgbClr val="000000"/>
                          </a:solidFill>
                          <a:effectLst/>
                          <a:latin typeface="Calibri" panose="020F0502020204030204" pitchFamily="34" charset="0"/>
                        </a:rPr>
                        <a:t>in the region."</a:t>
                      </a:r>
                    </a:p>
                  </a:txBody>
                  <a:tcPr marL="9525" marR="9525" marT="9525" marB="0"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"In the past 6 months</a:t>
                      </a:r>
                      <a:r>
                        <a:rPr lang="en-US" sz="1400" b="1" i="0" u="none" strike="noStrike" dirty="0">
                          <a:solidFill>
                            <a:srgbClr val="000000"/>
                          </a:solidFill>
                          <a:effectLst/>
                          <a:latin typeface="Calibri" panose="020F0502020204030204" pitchFamily="34" charset="0"/>
                        </a:rPr>
                        <a:t>, I have lost 2 employees </a:t>
                      </a:r>
                      <a:r>
                        <a:rPr lang="en-US" sz="1400" b="0" i="0" u="none" strike="noStrike" dirty="0">
                          <a:solidFill>
                            <a:srgbClr val="000000"/>
                          </a:solidFill>
                          <a:effectLst/>
                          <a:latin typeface="Calibri" panose="020F0502020204030204" pitchFamily="34" charset="0"/>
                        </a:rPr>
                        <a:t>due to the living expenses in Asheville. They have relocated to other cities."</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"The cost of living in Asheville is so high that </a:t>
                      </a:r>
                      <a:r>
                        <a:rPr lang="en-US" sz="1400" b="1" i="0" u="none" strike="noStrike" dirty="0">
                          <a:solidFill>
                            <a:srgbClr val="000000"/>
                          </a:solidFill>
                          <a:effectLst/>
                          <a:latin typeface="Calibri" panose="020F0502020204030204" pitchFamily="34" charset="0"/>
                        </a:rPr>
                        <a:t>the pay rates need to go way up </a:t>
                      </a:r>
                      <a:r>
                        <a:rPr lang="en-US" sz="1400" b="0" i="0" u="none" strike="noStrike" dirty="0">
                          <a:solidFill>
                            <a:srgbClr val="000000"/>
                          </a:solidFill>
                          <a:effectLst/>
                          <a:latin typeface="Calibri" panose="020F0502020204030204" pitchFamily="34" charset="0"/>
                        </a:rPr>
                        <a:t>in order for staff to </a:t>
                      </a:r>
                      <a:r>
                        <a:rPr lang="en-US" sz="1400" b="1" i="0" u="none" strike="noStrike" dirty="0">
                          <a:solidFill>
                            <a:srgbClr val="000000"/>
                          </a:solidFill>
                          <a:effectLst/>
                          <a:latin typeface="Calibri" panose="020F0502020204030204" pitchFamily="34" charset="0"/>
                        </a:rPr>
                        <a:t>afford to live here</a:t>
                      </a:r>
                      <a:r>
                        <a:rPr lang="en-US" sz="1400" b="0" i="0" u="none" strike="noStrike" dirty="0">
                          <a:solidFill>
                            <a:srgbClr val="000000"/>
                          </a:solidFill>
                          <a:effectLst/>
                          <a:latin typeface="Calibri" panose="020F0502020204030204" pitchFamily="34" charset="0"/>
                        </a:rPr>
                        <a:t>. For pay to go up, our prices need to go up and it's getting to the point where our costs are so high that it's </a:t>
                      </a:r>
                      <a:r>
                        <a:rPr lang="en-US" sz="1400" b="1" i="0" u="none" strike="noStrike" dirty="0">
                          <a:solidFill>
                            <a:srgbClr val="000000"/>
                          </a:solidFill>
                          <a:effectLst/>
                          <a:latin typeface="Calibri" panose="020F0502020204030204" pitchFamily="34" charset="0"/>
                        </a:rPr>
                        <a:t>turning customers away</a:t>
                      </a:r>
                      <a:r>
                        <a:rPr lang="en-US" sz="1400" b="0" i="0" u="none" strike="noStrike" dirty="0">
                          <a:solidFill>
                            <a:srgbClr val="000000"/>
                          </a:solidFill>
                          <a:effectLst/>
                          <a:latin typeface="Calibri" panose="020F0502020204030204" pitchFamily="34" charset="0"/>
                        </a:rPr>
                        <a:t>."</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58</a:t>
            </a:r>
            <a:r>
              <a:rPr lang="en-US" sz="1600" dirty="0"/>
              <a:t> respondents</a:t>
            </a:r>
          </a:p>
          <a:p>
            <a:endParaRPr lang="en-US" sz="1600" dirty="0"/>
          </a:p>
          <a:p>
            <a:pPr marL="0" indent="0" algn="ctr">
              <a:buNone/>
            </a:pPr>
            <a:r>
              <a:rPr lang="en-US" sz="1200" dirty="0"/>
              <a:t>Along with wages and housing, cost of living in Western NC was a frequently mentioned challenge.</a:t>
            </a:r>
          </a:p>
        </p:txBody>
      </p:sp>
    </p:spTree>
    <p:extLst>
      <p:ext uri="{BB962C8B-B14F-4D97-AF65-F5344CB8AC3E}">
        <p14:creationId xmlns:p14="http://schemas.microsoft.com/office/powerpoint/2010/main" val="2220736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Childcare</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17</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3083381280"/>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algn="ctr" fontAlgn="b"/>
                      <a:r>
                        <a:rPr lang="en-US" sz="1400" b="0" i="0" u="none" strike="noStrike" dirty="0">
                          <a:solidFill>
                            <a:srgbClr val="000000"/>
                          </a:solidFill>
                          <a:effectLst/>
                          <a:latin typeface="Calibri" panose="020F0502020204030204" pitchFamily="34" charset="0"/>
                        </a:rPr>
                        <a:t>"Housing, childcare and wages are top of the list for challenges. We have a hard time attracting long-term employees because </a:t>
                      </a:r>
                      <a:r>
                        <a:rPr lang="en-US" sz="1400" b="1" i="0" u="none" strike="noStrike" dirty="0">
                          <a:solidFill>
                            <a:srgbClr val="000000"/>
                          </a:solidFill>
                          <a:effectLst/>
                          <a:latin typeface="Calibri" panose="020F0502020204030204" pitchFamily="34" charset="0"/>
                        </a:rPr>
                        <a:t>they do not see a future for themselves in our county</a:t>
                      </a:r>
                      <a:r>
                        <a:rPr lang="en-US" sz="1400" b="0" i="0" u="none" strike="noStrike" dirty="0">
                          <a:solidFill>
                            <a:srgbClr val="000000"/>
                          </a:solidFill>
                          <a:effectLst/>
                          <a:latin typeface="Calibri" panose="020F0502020204030204" pitchFamily="34" charset="0"/>
                        </a:rPr>
                        <a:t>...Childcare? Forget about </a:t>
                      </a:r>
                      <a:r>
                        <a:rPr lang="en-US" sz="1400" b="1" i="0" u="none" strike="noStrike" dirty="0">
                          <a:solidFill>
                            <a:srgbClr val="000000"/>
                          </a:solidFill>
                          <a:effectLst/>
                          <a:latin typeface="Calibri" panose="020F0502020204030204" pitchFamily="34" charset="0"/>
                        </a:rPr>
                        <a:t>starting a family </a:t>
                      </a:r>
                      <a:r>
                        <a:rPr lang="en-US" sz="1400" b="0" i="0" u="none" strike="noStrike" dirty="0">
                          <a:solidFill>
                            <a:srgbClr val="000000"/>
                          </a:solidFill>
                          <a:effectLst/>
                          <a:latin typeface="Calibri" panose="020F0502020204030204" pitchFamily="34" charset="0"/>
                        </a:rPr>
                        <a:t>in this county AND having a full time job."</a:t>
                      </a:r>
                    </a:p>
                  </a:txBody>
                  <a:tcPr marL="9525" marR="9525" marT="9525" marB="0"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t>
                      </a:r>
                      <a:r>
                        <a:rPr lang="en-US" sz="1400" b="1" i="0" u="none" strike="noStrike" dirty="0">
                          <a:solidFill>
                            <a:srgbClr val="000000"/>
                          </a:solidFill>
                          <a:effectLst/>
                          <a:latin typeface="Calibri" panose="020F0502020204030204" pitchFamily="34" charset="0"/>
                        </a:rPr>
                        <a:t>Childcare needs to be subsidized </a:t>
                      </a:r>
                      <a:r>
                        <a:rPr lang="en-US" sz="1400" b="0" i="0" u="none" strike="noStrike" dirty="0">
                          <a:solidFill>
                            <a:srgbClr val="000000"/>
                          </a:solidFill>
                          <a:effectLst/>
                          <a:latin typeface="Calibri" panose="020F0502020204030204" pitchFamily="34" charset="0"/>
                        </a:rPr>
                        <a:t>so it's affordable for workers. Strong early child education paves the way for children to enter the workforce educated."</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"Childcare options are </a:t>
                      </a:r>
                      <a:r>
                        <a:rPr lang="en-US" sz="1400" b="1" i="0" u="none" strike="noStrike" dirty="0">
                          <a:solidFill>
                            <a:srgbClr val="000000"/>
                          </a:solidFill>
                          <a:effectLst/>
                          <a:latin typeface="Calibri" panose="020F0502020204030204" pitchFamily="34" charset="0"/>
                        </a:rPr>
                        <a:t>all but non-existent</a:t>
                      </a:r>
                      <a:r>
                        <a:rPr lang="en-US" sz="1400" b="0" i="0" u="none" strike="noStrike" dirty="0">
                          <a:solidFill>
                            <a:srgbClr val="000000"/>
                          </a:solidFill>
                          <a:effectLst/>
                          <a:latin typeface="Calibri" panose="020F0502020204030204" pitchFamily="34" charset="0"/>
                        </a:rPr>
                        <a:t>, adding further stressors to new parents or new employees moving in with families."</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19</a:t>
            </a:r>
            <a:r>
              <a:rPr lang="en-US" sz="1600" dirty="0"/>
              <a:t> respondents</a:t>
            </a:r>
          </a:p>
          <a:p>
            <a:endParaRPr lang="en-US" sz="1600" dirty="0"/>
          </a:p>
          <a:p>
            <a:pPr marL="0" indent="0" algn="ctr">
              <a:buNone/>
            </a:pPr>
            <a:r>
              <a:rPr lang="en-US" sz="1200" dirty="0"/>
              <a:t>Respondents note that options for childcare are few and often prohibitively expensive. Without reliable childcare, staff struggle to attend work reliably, and often need to relocate or leave the workforce entirely.</a:t>
            </a:r>
          </a:p>
        </p:txBody>
      </p:sp>
    </p:spTree>
    <p:extLst>
      <p:ext uri="{BB962C8B-B14F-4D97-AF65-F5344CB8AC3E}">
        <p14:creationId xmlns:p14="http://schemas.microsoft.com/office/powerpoint/2010/main" val="201811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462"/>
          <a:stretch/>
        </p:blipFill>
        <p:spPr bwMode="auto">
          <a:xfrm>
            <a:off x="-1" y="0"/>
            <a:ext cx="9144001" cy="4899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28600" y="3900363"/>
            <a:ext cx="6572250" cy="892424"/>
          </a:xfrm>
          <a:prstGeom prst="rect">
            <a:avLst/>
          </a:prstGeom>
          <a:noFill/>
        </p:spPr>
        <p:txBody>
          <a:bodyPr wrap="square" rtlCol="0">
            <a:spAutoFit/>
          </a:bodyPr>
          <a:lstStyle/>
          <a:p>
            <a:pPr>
              <a:lnSpc>
                <a:spcPct val="70000"/>
              </a:lnSpc>
            </a:pPr>
            <a:r>
              <a:rPr lang="en-US" sz="4950" b="1" dirty="0">
                <a:solidFill>
                  <a:schemeClr val="bg1"/>
                </a:solidFill>
              </a:rPr>
              <a:t>Thank you</a:t>
            </a:r>
          </a:p>
          <a:p>
            <a:pPr>
              <a:lnSpc>
                <a:spcPct val="70000"/>
              </a:lnSpc>
            </a:pPr>
            <a:endParaRPr lang="en-US" sz="1200" b="1" dirty="0">
              <a:solidFill>
                <a:schemeClr val="bg1"/>
              </a:solidFill>
              <a:latin typeface="Calibri" panose="020F0502020204030204" pitchFamily="34" charset="0"/>
            </a:endParaRPr>
          </a:p>
          <a:p>
            <a:pPr>
              <a:lnSpc>
                <a:spcPct val="70000"/>
              </a:lnSpc>
            </a:pPr>
            <a:r>
              <a:rPr lang="en-US" sz="1200" b="1" dirty="0">
                <a:solidFill>
                  <a:schemeClr val="bg1"/>
                </a:solidFill>
                <a:latin typeface="Arial" panose="020B0604020202020204" pitchFamily="34" charset="0"/>
                <a:cs typeface="Arial" panose="020B0604020202020204" pitchFamily="34" charset="0"/>
              </a:rPr>
              <a:t>Contact: Michael Hogan, Elizabeth Brown | email: mhogan@rti.org</a:t>
            </a:r>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2"/>
          <p:cNvSpPr>
            <a:spLocks noGrp="1"/>
          </p:cNvSpPr>
          <p:nvPr>
            <p:ph type="sldNum" sz="quarter" idx="10"/>
          </p:nvPr>
        </p:nvSpPr>
        <p:spPr/>
        <p:txBody>
          <a:bodyPr/>
          <a:lstStyle/>
          <a:p>
            <a:fld id="{D4325D4D-289E-48C1-B277-2BEB492A7D19}"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1261629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A978-F96B-4E75-ADCC-907FDF0A4F83}"/>
              </a:ext>
            </a:extLst>
          </p:cNvPr>
          <p:cNvSpPr>
            <a:spLocks noGrp="1"/>
          </p:cNvSpPr>
          <p:nvPr>
            <p:ph type="title"/>
          </p:nvPr>
        </p:nvSpPr>
        <p:spPr>
          <a:xfrm>
            <a:off x="150876" y="160924"/>
            <a:ext cx="8842248" cy="339918"/>
          </a:xfrm>
        </p:spPr>
        <p:txBody>
          <a:bodyPr/>
          <a:lstStyle/>
          <a:p>
            <a:r>
              <a:rPr lang="en-US" dirty="0"/>
              <a:t>Growth Projections by Company Size</a:t>
            </a:r>
          </a:p>
        </p:txBody>
      </p:sp>
      <p:sp>
        <p:nvSpPr>
          <p:cNvPr id="3" name="Slide Number Placeholder 2">
            <a:extLst>
              <a:ext uri="{FF2B5EF4-FFF2-40B4-BE49-F238E27FC236}">
                <a16:creationId xmlns:a16="http://schemas.microsoft.com/office/drawing/2014/main" id="{41BE2E96-8094-4AC1-B53A-61877DAED8E9}"/>
              </a:ext>
            </a:extLst>
          </p:cNvPr>
          <p:cNvSpPr>
            <a:spLocks noGrp="1"/>
          </p:cNvSpPr>
          <p:nvPr>
            <p:ph type="sldNum" sz="quarter" idx="10"/>
          </p:nvPr>
        </p:nvSpPr>
        <p:spPr/>
        <p:txBody>
          <a:bodyPr/>
          <a:lstStyle/>
          <a:p>
            <a:fld id="{D4325D4D-289E-48C1-B277-2BEB492A7D19}" type="slidenum">
              <a:rPr lang="en-US" smtClean="0"/>
              <a:pPr/>
              <a:t>19</a:t>
            </a:fld>
            <a:endParaRPr lang="en-US" dirty="0"/>
          </a:p>
        </p:txBody>
      </p:sp>
      <p:sp>
        <p:nvSpPr>
          <p:cNvPr id="4" name="Footer Placeholder 3">
            <a:extLst>
              <a:ext uri="{FF2B5EF4-FFF2-40B4-BE49-F238E27FC236}">
                <a16:creationId xmlns:a16="http://schemas.microsoft.com/office/drawing/2014/main" id="{DA51D477-783E-45CC-9F21-ED6D39996FAE}"/>
              </a:ext>
            </a:extLst>
          </p:cNvPr>
          <p:cNvSpPr>
            <a:spLocks noGrp="1"/>
          </p:cNvSpPr>
          <p:nvPr>
            <p:ph type="ftr" sz="quarter" idx="11"/>
          </p:nvPr>
        </p:nvSpPr>
        <p:spPr/>
        <p:txBody>
          <a:bodyPr/>
          <a:lstStyle/>
          <a:p>
            <a:r>
              <a:rPr lang="en-US" dirty="0"/>
              <a:t>CONFIDENTIAL</a:t>
            </a:r>
          </a:p>
        </p:txBody>
      </p:sp>
      <p:pic>
        <p:nvPicPr>
          <p:cNvPr id="14" name="Picture 13">
            <a:extLst>
              <a:ext uri="{FF2B5EF4-FFF2-40B4-BE49-F238E27FC236}">
                <a16:creationId xmlns:a16="http://schemas.microsoft.com/office/drawing/2014/main" id="{E0240D79-74C5-40B3-AB2B-9F33728B54C8}"/>
              </a:ext>
            </a:extLst>
          </p:cNvPr>
          <p:cNvPicPr>
            <a:picLocks noChangeAspect="1"/>
          </p:cNvPicPr>
          <p:nvPr/>
        </p:nvPicPr>
        <p:blipFill>
          <a:blip r:embed="rId2"/>
          <a:stretch>
            <a:fillRect/>
          </a:stretch>
        </p:blipFill>
        <p:spPr>
          <a:xfrm>
            <a:off x="150876" y="825166"/>
            <a:ext cx="8842248" cy="2865034"/>
          </a:xfrm>
          <a:prstGeom prst="rect">
            <a:avLst/>
          </a:prstGeom>
        </p:spPr>
      </p:pic>
    </p:spTree>
    <p:extLst>
      <p:ext uri="{BB962C8B-B14F-4D97-AF65-F5344CB8AC3E}">
        <p14:creationId xmlns:p14="http://schemas.microsoft.com/office/powerpoint/2010/main" val="240592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FD830CA-0031-2948-AD7F-B267D892D72A}"/>
              </a:ext>
            </a:extLst>
          </p:cNvPr>
          <p:cNvSpPr>
            <a:spLocks noGrp="1"/>
          </p:cNvSpPr>
          <p:nvPr>
            <p:ph idx="1"/>
          </p:nvPr>
        </p:nvSpPr>
        <p:spPr>
          <a:xfrm>
            <a:off x="137160" y="904113"/>
            <a:ext cx="2540396" cy="3546872"/>
          </a:xfrm>
        </p:spPr>
        <p:txBody>
          <a:bodyPr/>
          <a:lstStyle/>
          <a:p>
            <a:pPr marL="0" indent="0">
              <a:buNone/>
            </a:pPr>
            <a:r>
              <a:rPr lang="en-US" b="1" dirty="0"/>
              <a:t>795</a:t>
            </a:r>
            <a:r>
              <a:rPr lang="en-US" dirty="0"/>
              <a:t> complete &amp; </a:t>
            </a:r>
            <a:r>
              <a:rPr lang="en-US" b="1" dirty="0"/>
              <a:t>548</a:t>
            </a:r>
            <a:r>
              <a:rPr lang="en-US" dirty="0"/>
              <a:t> partial responses</a:t>
            </a:r>
          </a:p>
          <a:p>
            <a:pPr marL="0" indent="0">
              <a:buNone/>
            </a:pPr>
            <a:endParaRPr lang="en-US" dirty="0"/>
          </a:p>
          <a:p>
            <a:pPr marL="0" indent="0">
              <a:buNone/>
            </a:pPr>
            <a:r>
              <a:rPr lang="en-US" dirty="0"/>
              <a:t>All counties represented, with 100+ from </a:t>
            </a:r>
            <a:r>
              <a:rPr lang="en-US" b="1" dirty="0"/>
              <a:t>Buncombe</a:t>
            </a:r>
            <a:r>
              <a:rPr lang="en-US" dirty="0"/>
              <a:t>, </a:t>
            </a:r>
            <a:r>
              <a:rPr lang="en-US" b="1" dirty="0"/>
              <a:t>Haywood</a:t>
            </a:r>
            <a:r>
              <a:rPr lang="en-US" dirty="0"/>
              <a:t>, and </a:t>
            </a:r>
            <a:r>
              <a:rPr lang="en-US" b="1" dirty="0"/>
              <a:t>Henderson</a:t>
            </a:r>
          </a:p>
        </p:txBody>
      </p:sp>
      <p:sp>
        <p:nvSpPr>
          <p:cNvPr id="3" name="Slide Number Placeholder 2">
            <a:extLst>
              <a:ext uri="{FF2B5EF4-FFF2-40B4-BE49-F238E27FC236}">
                <a16:creationId xmlns:a16="http://schemas.microsoft.com/office/drawing/2014/main" id="{434FAE7F-738A-0C41-B8D2-C056CA378A67}"/>
              </a:ext>
            </a:extLst>
          </p:cNvPr>
          <p:cNvSpPr>
            <a:spLocks noGrp="1"/>
          </p:cNvSpPr>
          <p:nvPr>
            <p:ph type="sldNum" sz="quarter" idx="10"/>
          </p:nvPr>
        </p:nvSpPr>
        <p:spPr/>
        <p:txBody>
          <a:bodyPr/>
          <a:lstStyle/>
          <a:p>
            <a:fld id="{D4325D4D-289E-48C1-B277-2BEB492A7D19}" type="slidenum">
              <a:rPr lang="en-US" smtClean="0"/>
              <a:pPr/>
              <a:t>2</a:t>
            </a:fld>
            <a:endParaRPr lang="en-US" dirty="0"/>
          </a:p>
        </p:txBody>
      </p:sp>
      <p:sp>
        <p:nvSpPr>
          <p:cNvPr id="4" name="Footer Placeholder 3">
            <a:extLst>
              <a:ext uri="{FF2B5EF4-FFF2-40B4-BE49-F238E27FC236}">
                <a16:creationId xmlns:a16="http://schemas.microsoft.com/office/drawing/2014/main" id="{45CBB5D5-B860-5849-9511-A946B99698F8}"/>
              </a:ext>
            </a:extLst>
          </p:cNvPr>
          <p:cNvSpPr>
            <a:spLocks noGrp="1"/>
          </p:cNvSpPr>
          <p:nvPr>
            <p:ph type="ftr" sz="quarter" idx="11"/>
          </p:nvPr>
        </p:nvSpPr>
        <p:spPr/>
        <p:txBody>
          <a:bodyPr/>
          <a:lstStyle/>
          <a:p>
            <a:r>
              <a:rPr lang="en-US" dirty="0"/>
              <a:t>CONFIDENTIAL</a:t>
            </a:r>
          </a:p>
        </p:txBody>
      </p:sp>
      <p:sp>
        <p:nvSpPr>
          <p:cNvPr id="5" name="Title 4">
            <a:extLst>
              <a:ext uri="{FF2B5EF4-FFF2-40B4-BE49-F238E27FC236}">
                <a16:creationId xmlns:a16="http://schemas.microsoft.com/office/drawing/2014/main" id="{A9F725B0-6CD4-9A40-A265-A6580CDAF665}"/>
              </a:ext>
            </a:extLst>
          </p:cNvPr>
          <p:cNvSpPr>
            <a:spLocks noGrp="1"/>
          </p:cNvSpPr>
          <p:nvPr>
            <p:ph type="title"/>
          </p:nvPr>
        </p:nvSpPr>
        <p:spPr/>
        <p:txBody>
          <a:bodyPr/>
          <a:lstStyle/>
          <a:p>
            <a:r>
              <a:rPr lang="en-US" dirty="0"/>
              <a:t>Survey Responses </a:t>
            </a:r>
          </a:p>
        </p:txBody>
      </p:sp>
      <p:pic>
        <p:nvPicPr>
          <p:cNvPr id="9" name="Picture 8">
            <a:extLst>
              <a:ext uri="{FF2B5EF4-FFF2-40B4-BE49-F238E27FC236}">
                <a16:creationId xmlns:a16="http://schemas.microsoft.com/office/drawing/2014/main" id="{512BA584-59F9-4A15-BE35-C07D21CD84F6}"/>
              </a:ext>
            </a:extLst>
          </p:cNvPr>
          <p:cNvPicPr>
            <a:picLocks noChangeAspect="1"/>
          </p:cNvPicPr>
          <p:nvPr/>
        </p:nvPicPr>
        <p:blipFill>
          <a:blip r:embed="rId2"/>
          <a:stretch>
            <a:fillRect/>
          </a:stretch>
        </p:blipFill>
        <p:spPr>
          <a:xfrm>
            <a:off x="2774126" y="904113"/>
            <a:ext cx="6205282" cy="3631500"/>
          </a:xfrm>
          <a:prstGeom prst="rect">
            <a:avLst/>
          </a:prstGeom>
        </p:spPr>
      </p:pic>
    </p:spTree>
    <p:extLst>
      <p:ext uri="{BB962C8B-B14F-4D97-AF65-F5344CB8AC3E}">
        <p14:creationId xmlns:p14="http://schemas.microsoft.com/office/powerpoint/2010/main" val="3098523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Internet infrastructure</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20</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3094855746"/>
              </p:ext>
            </p:extLst>
          </p:nvPr>
        </p:nvGraphicFramePr>
        <p:xfrm>
          <a:off x="3741989" y="899372"/>
          <a:ext cx="5027064" cy="2446492"/>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"The </a:t>
                      </a:r>
                      <a:r>
                        <a:rPr lang="en-US" sz="1400" b="1" i="0" u="none" strike="noStrike" dirty="0">
                          <a:solidFill>
                            <a:srgbClr val="000000"/>
                          </a:solidFill>
                          <a:effectLst/>
                          <a:latin typeface="Calibri" panose="020F0502020204030204" pitchFamily="34" charset="0"/>
                        </a:rPr>
                        <a:t>lack of a good internet infrastructure </a:t>
                      </a:r>
                      <a:r>
                        <a:rPr lang="en-US" sz="1400" b="0" i="0" u="none" strike="noStrike" dirty="0">
                          <a:solidFill>
                            <a:srgbClr val="000000"/>
                          </a:solidFill>
                          <a:effectLst/>
                          <a:latin typeface="Calibri" panose="020F0502020204030204" pitchFamily="34" charset="0"/>
                        </a:rPr>
                        <a:t>is probably the biggest issue currently and going forward."</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"Access to residential internet.  And not just any internet provided like Frontier.  </a:t>
                      </a:r>
                      <a:r>
                        <a:rPr lang="en-US" sz="1400" b="1" i="0" u="none" strike="noStrike" dirty="0">
                          <a:solidFill>
                            <a:srgbClr val="000000"/>
                          </a:solidFill>
                          <a:effectLst/>
                          <a:latin typeface="Calibri" panose="020F0502020204030204" pitchFamily="34" charset="0"/>
                        </a:rPr>
                        <a:t>Dependable and fast </a:t>
                      </a:r>
                      <a:r>
                        <a:rPr lang="en-US" sz="1400" b="0" i="0" u="none" strike="noStrike" dirty="0">
                          <a:solidFill>
                            <a:srgbClr val="000000"/>
                          </a:solidFill>
                          <a:effectLst/>
                          <a:latin typeface="Calibri" panose="020F0502020204030204" pitchFamily="34" charset="0"/>
                        </a:rPr>
                        <a:t>internet like with Skyfi, Morris Broadband, etc."</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5</a:t>
            </a:r>
            <a:r>
              <a:rPr lang="en-US" sz="1600" dirty="0"/>
              <a:t> respondents</a:t>
            </a:r>
          </a:p>
          <a:p>
            <a:endParaRPr lang="en-US" sz="1600" dirty="0"/>
          </a:p>
          <a:p>
            <a:pPr marL="0" indent="0" algn="ctr">
              <a:buNone/>
            </a:pPr>
            <a:r>
              <a:rPr lang="en-US" sz="1200" dirty="0"/>
              <a:t>Respondents believe improved availability of high-speed internet in the region would help recruit and retain workers, and enable increased remote work.</a:t>
            </a:r>
          </a:p>
        </p:txBody>
      </p:sp>
    </p:spTree>
    <p:extLst>
      <p:ext uri="{BB962C8B-B14F-4D97-AF65-F5344CB8AC3E}">
        <p14:creationId xmlns:p14="http://schemas.microsoft.com/office/powerpoint/2010/main" val="1590823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Transportation</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21</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3787386910"/>
              </p:ext>
            </p:extLst>
          </p:nvPr>
        </p:nvGraphicFramePr>
        <p:xfrm>
          <a:off x="3741989" y="899372"/>
          <a:ext cx="5027064" cy="2777726"/>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"Employees and potential workers are </a:t>
                      </a:r>
                      <a:r>
                        <a:rPr lang="en-US" sz="1400" b="1" i="0" u="none" strike="noStrike" dirty="0">
                          <a:solidFill>
                            <a:srgbClr val="000000"/>
                          </a:solidFill>
                          <a:effectLst/>
                          <a:latin typeface="Calibri" panose="020F0502020204030204" pitchFamily="34" charset="0"/>
                        </a:rPr>
                        <a:t>having to live further </a:t>
                      </a:r>
                      <a:r>
                        <a:rPr lang="en-US" sz="1400" b="0" i="0" u="none" strike="noStrike" dirty="0">
                          <a:solidFill>
                            <a:srgbClr val="000000"/>
                          </a:solidFill>
                          <a:effectLst/>
                          <a:latin typeface="Calibri" panose="020F0502020204030204" pitchFamily="34" charset="0"/>
                        </a:rPr>
                        <a:t>and further from this workplace.  Public transport is non-existent in western NC, and it's becoming </a:t>
                      </a:r>
                      <a:r>
                        <a:rPr lang="en-US" sz="1400" b="1" i="0" u="none" strike="noStrike" dirty="0">
                          <a:solidFill>
                            <a:srgbClr val="000000"/>
                          </a:solidFill>
                          <a:effectLst/>
                          <a:latin typeface="Calibri" panose="020F0502020204030204" pitchFamily="34" charset="0"/>
                        </a:rPr>
                        <a:t>impossible to earn enough to justify driving to work</a:t>
                      </a:r>
                      <a:r>
                        <a:rPr lang="en-US" sz="1400" b="0" i="0" u="none" strike="noStrike" dirty="0">
                          <a:solidFill>
                            <a:srgbClr val="000000"/>
                          </a:solidFill>
                          <a:effectLst/>
                          <a:latin typeface="Calibri" panose="020F0502020204030204" pitchFamily="34" charset="0"/>
                        </a:rPr>
                        <a:t>.  Something needs to give, or my organization will further advance into this crisis of attracting talent."</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"Our staff skews young, and they are being </a:t>
                      </a:r>
                      <a:r>
                        <a:rPr lang="en-US" sz="1400" b="1" i="0" u="none" strike="noStrike" dirty="0">
                          <a:solidFill>
                            <a:srgbClr val="000000"/>
                          </a:solidFill>
                          <a:effectLst/>
                          <a:latin typeface="Calibri" panose="020F0502020204030204" pitchFamily="34" charset="0"/>
                        </a:rPr>
                        <a:t>driven further out due to rising housing costs</a:t>
                      </a:r>
                      <a:r>
                        <a:rPr lang="en-US" sz="1400" b="0" i="0" u="none" strike="noStrike" dirty="0">
                          <a:solidFill>
                            <a:srgbClr val="000000"/>
                          </a:solidFill>
                          <a:effectLst/>
                          <a:latin typeface="Calibri" panose="020F0502020204030204" pitchFamily="34" charset="0"/>
                        </a:rPr>
                        <a:t>. Then they have to deal with increased </a:t>
                      </a:r>
                      <a:r>
                        <a:rPr lang="en-US" sz="1400" b="1" i="0" u="none" strike="noStrike" dirty="0">
                          <a:solidFill>
                            <a:srgbClr val="000000"/>
                          </a:solidFill>
                          <a:effectLst/>
                          <a:latin typeface="Calibri" panose="020F0502020204030204" pitchFamily="34" charset="0"/>
                        </a:rPr>
                        <a:t>transportation costs</a:t>
                      </a:r>
                      <a:r>
                        <a:rPr lang="en-US" sz="1400" b="0" i="0" u="none" strike="noStrike" dirty="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time in traffic</a:t>
                      </a:r>
                      <a:r>
                        <a:rPr lang="en-US" sz="1400" b="0" i="0" u="none" strike="noStrike" dirty="0">
                          <a:solidFill>
                            <a:srgbClr val="000000"/>
                          </a:solidFill>
                          <a:effectLst/>
                          <a:latin typeface="Calibri" panose="020F0502020204030204" pitchFamily="34" charset="0"/>
                        </a:rPr>
                        <a:t>, and, because we're located downtown - difficulties finding and paying for </a:t>
                      </a:r>
                      <a:r>
                        <a:rPr lang="en-US" sz="1400" b="1" i="0" u="none" strike="noStrike" dirty="0">
                          <a:solidFill>
                            <a:srgbClr val="000000"/>
                          </a:solidFill>
                          <a:effectLst/>
                          <a:latin typeface="Calibri" panose="020F0502020204030204" pitchFamily="34" charset="0"/>
                        </a:rPr>
                        <a:t>parking</a:t>
                      </a:r>
                      <a:r>
                        <a:rPr lang="en-US" sz="1400" b="0" i="0" u="none" strike="noStrike" dirty="0">
                          <a:solidFill>
                            <a:srgbClr val="000000"/>
                          </a:solidFill>
                          <a:effectLst/>
                          <a:latin typeface="Calibri" panose="020F0502020204030204" pitchFamily="34" charset="0"/>
                        </a:rPr>
                        <a:t>.</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16</a:t>
            </a:r>
            <a:r>
              <a:rPr lang="en-US" sz="1600" dirty="0"/>
              <a:t> respondents</a:t>
            </a:r>
          </a:p>
          <a:p>
            <a:endParaRPr lang="en-US" sz="1600" dirty="0"/>
          </a:p>
          <a:p>
            <a:pPr marL="0" indent="0" algn="ctr">
              <a:buNone/>
            </a:pPr>
            <a:r>
              <a:rPr lang="en-US" sz="1200" dirty="0"/>
              <a:t>Coupled with housing challenges, employers note that staff have fewer and fewer options for getting to their workplace. Being unable to afford housing close to work, and without adequate public transit options, they are faced with high gas prices, car maintenance costs, time stuck in traffic, and difficulty parking.</a:t>
            </a:r>
          </a:p>
        </p:txBody>
      </p:sp>
    </p:spTree>
    <p:extLst>
      <p:ext uri="{BB962C8B-B14F-4D97-AF65-F5344CB8AC3E}">
        <p14:creationId xmlns:p14="http://schemas.microsoft.com/office/powerpoint/2010/main" val="3901250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Social climate and diversity</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22</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4206375170"/>
              </p:ext>
            </p:extLst>
          </p:nvPr>
        </p:nvGraphicFramePr>
        <p:xfrm>
          <a:off x="3741989" y="899372"/>
          <a:ext cx="5027064" cy="2446492"/>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"Lack of visible racial balance and equity means that </a:t>
                      </a:r>
                      <a:r>
                        <a:rPr lang="en-US" sz="1400" b="1" i="0" u="none" strike="noStrike" dirty="0">
                          <a:solidFill>
                            <a:srgbClr val="000000"/>
                          </a:solidFill>
                          <a:effectLst/>
                          <a:latin typeface="Calibri" panose="020F0502020204030204" pitchFamily="34" charset="0"/>
                        </a:rPr>
                        <a:t>we do not attract all people of talent.</a:t>
                      </a:r>
                      <a:r>
                        <a:rPr lang="en-US" sz="1400" b="0" i="0" u="none" strike="noStrike" dirty="0">
                          <a:solidFill>
                            <a:srgbClr val="000000"/>
                          </a:solidFill>
                          <a:effectLst/>
                          <a:latin typeface="Calibri" panose="020F0502020204030204" pitchFamily="34" charset="0"/>
                        </a:rPr>
                        <a:t>"</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"There is a </a:t>
                      </a:r>
                      <a:r>
                        <a:rPr lang="en-US" sz="1400" b="1" i="0" u="none" strike="noStrike" dirty="0">
                          <a:solidFill>
                            <a:srgbClr val="000000"/>
                          </a:solidFill>
                          <a:effectLst/>
                          <a:latin typeface="Calibri" panose="020F0502020204030204" pitchFamily="34" charset="0"/>
                        </a:rPr>
                        <a:t>lack of diversity </a:t>
                      </a:r>
                      <a:r>
                        <a:rPr lang="en-US" sz="1400" b="0" i="0" u="none" strike="noStrike" dirty="0">
                          <a:solidFill>
                            <a:srgbClr val="000000"/>
                          </a:solidFill>
                          <a:effectLst/>
                          <a:latin typeface="Calibri" panose="020F0502020204030204" pitchFamily="34" charset="0"/>
                        </a:rPr>
                        <a:t>that meets the cultural needs of people of color or other backgrounds in the industry."</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8</a:t>
            </a:r>
            <a:r>
              <a:rPr lang="en-US" sz="1600" dirty="0"/>
              <a:t> respondents</a:t>
            </a:r>
          </a:p>
          <a:p>
            <a:endParaRPr lang="en-US" sz="1600" dirty="0"/>
          </a:p>
          <a:p>
            <a:pPr marL="0" indent="0" algn="ctr">
              <a:buNone/>
            </a:pPr>
            <a:r>
              <a:rPr lang="en-US" sz="1200" dirty="0"/>
              <a:t>Employers noted a lack of cultural and racial diversity in the area that they perceive to be hurting their recruitment and retention efforts.</a:t>
            </a:r>
          </a:p>
        </p:txBody>
      </p:sp>
    </p:spTree>
    <p:extLst>
      <p:ext uri="{BB962C8B-B14F-4D97-AF65-F5344CB8AC3E}">
        <p14:creationId xmlns:p14="http://schemas.microsoft.com/office/powerpoint/2010/main" val="420402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Regional focus on tourism</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23</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16020756"/>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algn="ctr" fontAlgn="b"/>
                      <a:r>
                        <a:rPr lang="en-US" sz="1400" b="0" i="0" u="none" strike="noStrike" dirty="0">
                          <a:solidFill>
                            <a:srgbClr val="000000"/>
                          </a:solidFill>
                          <a:effectLst/>
                          <a:latin typeface="Calibri" panose="020F0502020204030204" pitchFamily="34" charset="0"/>
                        </a:rPr>
                        <a:t>"Brevard has no affordable housing. </a:t>
                      </a:r>
                      <a:r>
                        <a:rPr lang="en-US" sz="1400" b="1" i="0" u="none" strike="noStrike" dirty="0">
                          <a:solidFill>
                            <a:srgbClr val="000000"/>
                          </a:solidFill>
                          <a:effectLst/>
                          <a:latin typeface="Calibri" panose="020F0502020204030204" pitchFamily="34" charset="0"/>
                        </a:rPr>
                        <a:t>So many homes have turned into AirBNBs</a:t>
                      </a:r>
                      <a:r>
                        <a:rPr lang="en-US" sz="1400" b="0" i="0" u="none" strike="noStrike" dirty="0">
                          <a:solidFill>
                            <a:srgbClr val="000000"/>
                          </a:solidFill>
                          <a:effectLst/>
                          <a:latin typeface="Calibri" panose="020F0502020204030204" pitchFamily="34" charset="0"/>
                        </a:rPr>
                        <a:t>, leaving locals out in the cold."</a:t>
                      </a:r>
                    </a:p>
                  </a:txBody>
                  <a:tcPr marL="9525" marR="9525" marT="9525" marB="0"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“To bring in highly skilled IT professionals, it would be useful if WNC advertised itself as a center for science and technology, as well as Beer City.”</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"I am concerned because </a:t>
                      </a:r>
                      <a:r>
                        <a:rPr lang="en-US" sz="1400" b="1" i="0" u="none" strike="noStrike" dirty="0">
                          <a:solidFill>
                            <a:srgbClr val="000000"/>
                          </a:solidFill>
                          <a:effectLst/>
                          <a:latin typeface="Calibri" panose="020F0502020204030204" pitchFamily="34" charset="0"/>
                        </a:rPr>
                        <a:t>we live in a "destination" area </a:t>
                      </a:r>
                      <a:r>
                        <a:rPr lang="en-US" sz="1400" b="0" i="0" u="none" strike="noStrike" dirty="0">
                          <a:solidFill>
                            <a:srgbClr val="000000"/>
                          </a:solidFill>
                          <a:effectLst/>
                          <a:latin typeface="Calibri" panose="020F0502020204030204" pitchFamily="34" charset="0"/>
                        </a:rPr>
                        <a:t>in WNC.  The cost of living is substantially more here, yet we seem to </a:t>
                      </a:r>
                      <a:r>
                        <a:rPr lang="en-US" sz="1400" b="1" i="0" u="none" strike="noStrike" dirty="0">
                          <a:solidFill>
                            <a:srgbClr val="000000"/>
                          </a:solidFill>
                          <a:effectLst/>
                          <a:latin typeface="Calibri" panose="020F0502020204030204" pitchFamily="34" charset="0"/>
                        </a:rPr>
                        <a:t>struggle to get resources </a:t>
                      </a:r>
                      <a:r>
                        <a:rPr lang="en-US" sz="1400" b="0" i="0" u="none" strike="noStrike" dirty="0">
                          <a:solidFill>
                            <a:srgbClr val="000000"/>
                          </a:solidFill>
                          <a:effectLst/>
                          <a:latin typeface="Calibri" panose="020F0502020204030204" pitchFamily="34" charset="0"/>
                        </a:rPr>
                        <a:t>that we need to recruit and retain qualified skilled talent."</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13</a:t>
            </a:r>
            <a:r>
              <a:rPr lang="en-US" sz="1600" dirty="0"/>
              <a:t> respondents</a:t>
            </a:r>
          </a:p>
          <a:p>
            <a:endParaRPr lang="en-US" sz="1600" dirty="0"/>
          </a:p>
          <a:p>
            <a:pPr marL="0" indent="0" algn="ctr">
              <a:buNone/>
            </a:pPr>
            <a:r>
              <a:rPr lang="en-US" sz="1200" dirty="0"/>
              <a:t>Multiple respondents feel that the region's focus on being a tourist destination must be balanced with permanent residents' ability to live comfortably. In particular, many perceived that the region's housing market challenges are exacerbated by the number of hotels, investor-purchased properties, and short-term rentals like AirBNBs. </a:t>
            </a:r>
          </a:p>
        </p:txBody>
      </p:sp>
    </p:spTree>
    <p:extLst>
      <p:ext uri="{BB962C8B-B14F-4D97-AF65-F5344CB8AC3E}">
        <p14:creationId xmlns:p14="http://schemas.microsoft.com/office/powerpoint/2010/main" val="2135571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EA693AD-D12F-4FB7-B69A-05FF7EBBA626}"/>
              </a:ext>
            </a:extLst>
          </p:cNvPr>
          <p:cNvSpPr>
            <a:spLocks noGrp="1"/>
          </p:cNvSpPr>
          <p:nvPr>
            <p:ph type="ftr" sz="quarter" idx="11"/>
          </p:nvPr>
        </p:nvSpPr>
        <p:spPr/>
        <p:txBody>
          <a:bodyPr/>
          <a:lstStyle/>
          <a:p>
            <a:r>
              <a:rPr lang="en-US" dirty="0"/>
              <a:t>CONFIDENTIAL</a:t>
            </a:r>
          </a:p>
        </p:txBody>
      </p:sp>
      <p:sp>
        <p:nvSpPr>
          <p:cNvPr id="3" name="Title 2">
            <a:extLst>
              <a:ext uri="{FF2B5EF4-FFF2-40B4-BE49-F238E27FC236}">
                <a16:creationId xmlns:a16="http://schemas.microsoft.com/office/drawing/2014/main" id="{D3E659A9-AA25-4752-BF70-1CCDFCA5F270}"/>
              </a:ext>
            </a:extLst>
          </p:cNvPr>
          <p:cNvSpPr>
            <a:spLocks noGrp="1"/>
          </p:cNvSpPr>
          <p:nvPr>
            <p:ph type="title"/>
          </p:nvPr>
        </p:nvSpPr>
        <p:spPr/>
        <p:txBody>
          <a:bodyPr/>
          <a:lstStyle/>
          <a:p>
            <a:r>
              <a:rPr lang="en-US" dirty="0"/>
              <a:t>Challenges and Obstacles: </a:t>
            </a:r>
            <a:r>
              <a:rPr lang="en-US" b="1" dirty="0"/>
              <a:t>Workplace and management issues</a:t>
            </a:r>
            <a:br>
              <a:rPr lang="en-US" sz="1600" dirty="0"/>
            </a:br>
            <a:r>
              <a:rPr lang="en-US" sz="1600" dirty="0"/>
              <a:t>“As you look to the future, what concerns or final thoughts do you have about the state of the local workforce?”</a:t>
            </a:r>
          </a:p>
        </p:txBody>
      </p:sp>
      <p:sp>
        <p:nvSpPr>
          <p:cNvPr id="5" name="Slide Number Placeholder 4">
            <a:extLst>
              <a:ext uri="{FF2B5EF4-FFF2-40B4-BE49-F238E27FC236}">
                <a16:creationId xmlns:a16="http://schemas.microsoft.com/office/drawing/2014/main" id="{ECBD5EF6-E0A6-4BF9-9ED3-C6641C670078}"/>
              </a:ext>
            </a:extLst>
          </p:cNvPr>
          <p:cNvSpPr>
            <a:spLocks noGrp="1"/>
          </p:cNvSpPr>
          <p:nvPr>
            <p:ph type="sldNum" sz="quarter" idx="10"/>
          </p:nvPr>
        </p:nvSpPr>
        <p:spPr/>
        <p:txBody>
          <a:bodyPr/>
          <a:lstStyle/>
          <a:p>
            <a:fld id="{D4325D4D-289E-48C1-B277-2BEB492A7D19}" type="slidenum">
              <a:rPr lang="en-US" smtClean="0"/>
              <a:pPr/>
              <a:t>24</a:t>
            </a:fld>
            <a:endParaRPr lang="en-US" dirty="0"/>
          </a:p>
        </p:txBody>
      </p:sp>
      <p:graphicFrame>
        <p:nvGraphicFramePr>
          <p:cNvPr id="7" name="Table 7">
            <a:extLst>
              <a:ext uri="{FF2B5EF4-FFF2-40B4-BE49-F238E27FC236}">
                <a16:creationId xmlns:a16="http://schemas.microsoft.com/office/drawing/2014/main" id="{2FF4EFF0-D662-437F-A4B5-8789D49DE0DE}"/>
              </a:ext>
            </a:extLst>
          </p:cNvPr>
          <p:cNvGraphicFramePr>
            <a:graphicFrameLocks noGrp="1"/>
          </p:cNvGraphicFramePr>
          <p:nvPr>
            <p:extLst>
              <p:ext uri="{D42A27DB-BD31-4B8C-83A1-F6EECF244321}">
                <p14:modId xmlns:p14="http://schemas.microsoft.com/office/powerpoint/2010/main" val="3606076101"/>
              </p:ext>
            </p:extLst>
          </p:nvPr>
        </p:nvGraphicFramePr>
        <p:xfrm>
          <a:off x="3741989" y="899372"/>
          <a:ext cx="5027064" cy="3486858"/>
        </p:xfrm>
        <a:graphic>
          <a:graphicData uri="http://schemas.openxmlformats.org/drawingml/2006/table">
            <a:tbl>
              <a:tblPr firstRow="1" bandRow="1">
                <a:tableStyleId>{5C22544A-7EE6-4342-B048-85BDC9FD1C3A}</a:tableStyleId>
              </a:tblPr>
              <a:tblGrid>
                <a:gridCol w="5027064">
                  <a:extLst>
                    <a:ext uri="{9D8B030D-6E8A-4147-A177-3AD203B41FA5}">
                      <a16:colId xmlns:a16="http://schemas.microsoft.com/office/drawing/2014/main" val="3721911889"/>
                    </a:ext>
                  </a:extLst>
                </a:gridCol>
              </a:tblGrid>
              <a:tr h="272583">
                <a:tc>
                  <a:txBody>
                    <a:bodyPr/>
                    <a:lstStyle/>
                    <a:p>
                      <a:pPr algn="ctr"/>
                      <a:r>
                        <a:rPr lang="en-US" dirty="0"/>
                        <a:t>Example responses</a:t>
                      </a:r>
                    </a:p>
                  </a:txBody>
                  <a:tcPr/>
                </a:tc>
                <a:extLst>
                  <a:ext uri="{0D108BD9-81ED-4DB2-BD59-A6C34878D82A}">
                    <a16:rowId xmlns:a16="http://schemas.microsoft.com/office/drawing/2014/main" val="3893584265"/>
                  </a:ext>
                </a:extLst>
              </a:tr>
              <a:tr h="1040366">
                <a:tc>
                  <a:txBody>
                    <a:bodyPr/>
                    <a:lstStyle/>
                    <a:p>
                      <a:pPr algn="ctr" fontAlgn="b"/>
                      <a:r>
                        <a:rPr lang="en-US" sz="1400" b="0" i="0" u="none" strike="noStrike" dirty="0">
                          <a:solidFill>
                            <a:srgbClr val="000000"/>
                          </a:solidFill>
                          <a:effectLst/>
                          <a:latin typeface="Calibri" panose="020F0502020204030204" pitchFamily="34" charset="0"/>
                        </a:rPr>
                        <a:t>"…</a:t>
                      </a:r>
                      <a:r>
                        <a:rPr lang="en-US" sz="1400" b="1" i="0" u="none" strike="noStrike" dirty="0">
                          <a:solidFill>
                            <a:srgbClr val="000000"/>
                          </a:solidFill>
                          <a:effectLst/>
                          <a:latin typeface="Calibri" panose="020F0502020204030204" pitchFamily="34" charset="0"/>
                        </a:rPr>
                        <a:t>a prime reason for leaving a job is a bad boss</a:t>
                      </a:r>
                      <a:r>
                        <a:rPr lang="en-US" sz="1400" b="0" i="0" u="none" strike="noStrike" dirty="0">
                          <a:solidFill>
                            <a:srgbClr val="000000"/>
                          </a:solidFill>
                          <a:effectLst/>
                          <a:latin typeface="Calibri" panose="020F0502020204030204" pitchFamily="34" charset="0"/>
                        </a:rPr>
                        <a:t>. We must put more effort into selecting and training supervisors."</a:t>
                      </a:r>
                    </a:p>
                  </a:txBody>
                  <a:tcPr marL="9525" marR="9525" marT="9525" marB="0" anchor="ctr"/>
                </a:tc>
                <a:extLst>
                  <a:ext uri="{0D108BD9-81ED-4DB2-BD59-A6C34878D82A}">
                    <a16:rowId xmlns:a16="http://schemas.microsoft.com/office/drawing/2014/main" val="2078059066"/>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t>
                      </a:r>
                      <a:r>
                        <a:rPr lang="en-US" sz="1400" b="1" i="0" u="none" strike="noStrike" dirty="0">
                          <a:solidFill>
                            <a:srgbClr val="000000"/>
                          </a:solidFill>
                          <a:effectLst/>
                          <a:latin typeface="Calibri" panose="020F0502020204030204" pitchFamily="34" charset="0"/>
                        </a:rPr>
                        <a:t>Burn out </a:t>
                      </a:r>
                      <a:r>
                        <a:rPr lang="en-US" sz="1400" b="0" i="0" u="none" strike="noStrike" dirty="0">
                          <a:solidFill>
                            <a:srgbClr val="000000"/>
                          </a:solidFill>
                          <a:effectLst/>
                          <a:latin typeface="Calibri" panose="020F0502020204030204" pitchFamily="34" charset="0"/>
                        </a:rPr>
                        <a:t>and low wages are problematic. All this goes back to too much work for too little pay. It's creating </a:t>
                      </a:r>
                      <a:r>
                        <a:rPr lang="en-US" sz="1400" b="1" i="0" u="none" strike="noStrike" dirty="0">
                          <a:solidFill>
                            <a:srgbClr val="000000"/>
                          </a:solidFill>
                          <a:effectLst/>
                          <a:latin typeface="Calibri" panose="020F0502020204030204" pitchFamily="34" charset="0"/>
                        </a:rPr>
                        <a:t>high stress </a:t>
                      </a:r>
                      <a:r>
                        <a:rPr lang="en-US" sz="1400" b="0" i="0" u="none" strike="noStrike" dirty="0">
                          <a:solidFill>
                            <a:srgbClr val="000000"/>
                          </a:solidFill>
                          <a:effectLst/>
                          <a:latin typeface="Calibri" panose="020F0502020204030204" pitchFamily="34" charset="0"/>
                        </a:rPr>
                        <a:t>and sometimes </a:t>
                      </a:r>
                      <a:r>
                        <a:rPr lang="en-US" sz="1400" b="1" i="0" u="none" strike="noStrike" dirty="0">
                          <a:solidFill>
                            <a:srgbClr val="000000"/>
                          </a:solidFill>
                          <a:effectLst/>
                          <a:latin typeface="Calibri" panose="020F0502020204030204" pitchFamily="34" charset="0"/>
                        </a:rPr>
                        <a:t>toxic</a:t>
                      </a:r>
                      <a:r>
                        <a:rPr lang="en-US" sz="1400" b="0" i="0" u="none" strike="noStrike" dirty="0">
                          <a:solidFill>
                            <a:srgbClr val="000000"/>
                          </a:solidFill>
                          <a:effectLst/>
                          <a:latin typeface="Calibri" panose="020F0502020204030204" pitchFamily="34" charset="0"/>
                        </a:rPr>
                        <a:t> </a:t>
                      </a:r>
                      <a:r>
                        <a:rPr lang="en-US" sz="1400" b="1" i="0" u="none" strike="noStrike" dirty="0">
                          <a:solidFill>
                            <a:srgbClr val="000000"/>
                          </a:solidFill>
                          <a:effectLst/>
                          <a:latin typeface="Calibri" panose="020F0502020204030204" pitchFamily="34" charset="0"/>
                        </a:rPr>
                        <a:t>environments</a:t>
                      </a:r>
                      <a:r>
                        <a:rPr lang="en-US" sz="1400" b="0" i="0" u="none" strike="noStrike" dirty="0">
                          <a:solidFill>
                            <a:srgbClr val="000000"/>
                          </a:solidFill>
                          <a:effectLst/>
                          <a:latin typeface="Calibri" panose="020F0502020204030204" pitchFamily="34" charset="0"/>
                        </a:rPr>
                        <a:t>. Why stay when there are other jobs?"</a:t>
                      </a:r>
                      <a:endParaRPr lang="en-US" sz="1400" dirty="0"/>
                    </a:p>
                  </a:txBody>
                  <a:tcPr anchor="ctr"/>
                </a:tc>
                <a:extLst>
                  <a:ext uri="{0D108BD9-81ED-4DB2-BD59-A6C34878D82A}">
                    <a16:rowId xmlns:a16="http://schemas.microsoft.com/office/drawing/2014/main" val="91232050"/>
                  </a:ext>
                </a:extLst>
              </a:tr>
              <a:tr h="10403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t>
                      </a:r>
                      <a:r>
                        <a:rPr lang="en-US" sz="1400" b="1" i="0" u="none" strike="noStrike" dirty="0">
                          <a:solidFill>
                            <a:srgbClr val="000000"/>
                          </a:solidFill>
                          <a:effectLst/>
                          <a:latin typeface="Calibri" panose="020F0502020204030204" pitchFamily="34" charset="0"/>
                        </a:rPr>
                        <a:t>Treat your employees like the professionals they are</a:t>
                      </a:r>
                      <a:r>
                        <a:rPr lang="en-US" sz="1400" b="0" i="0" u="none" strike="noStrike" dirty="0">
                          <a:solidFill>
                            <a:srgbClr val="000000"/>
                          </a:solidFill>
                          <a:effectLst/>
                          <a:latin typeface="Calibri" panose="020F0502020204030204" pitchFamily="34" charset="0"/>
                        </a:rPr>
                        <a:t>, and trust them to be productive when working from home or in a flexible schedule."</a:t>
                      </a:r>
                      <a:endParaRPr lang="en-US" sz="1400" dirty="0"/>
                    </a:p>
                  </a:txBody>
                  <a:tcPr anchor="ctr"/>
                </a:tc>
                <a:extLst>
                  <a:ext uri="{0D108BD9-81ED-4DB2-BD59-A6C34878D82A}">
                    <a16:rowId xmlns:a16="http://schemas.microsoft.com/office/drawing/2014/main" val="2736336744"/>
                  </a:ext>
                </a:extLst>
              </a:tr>
            </a:tbl>
          </a:graphicData>
        </a:graphic>
      </p:graphicFrame>
      <p:sp>
        <p:nvSpPr>
          <p:cNvPr id="8" name="Content Placeholder 5">
            <a:extLst>
              <a:ext uri="{FF2B5EF4-FFF2-40B4-BE49-F238E27FC236}">
                <a16:creationId xmlns:a16="http://schemas.microsoft.com/office/drawing/2014/main" id="{1F3CA596-B167-489B-981B-AD75BAB50A14}"/>
              </a:ext>
            </a:extLst>
          </p:cNvPr>
          <p:cNvSpPr>
            <a:spLocks noGrp="1"/>
          </p:cNvSpPr>
          <p:nvPr>
            <p:ph idx="1"/>
          </p:nvPr>
        </p:nvSpPr>
        <p:spPr>
          <a:xfrm>
            <a:off x="137160" y="974221"/>
            <a:ext cx="3409345" cy="2469734"/>
          </a:xfrm>
        </p:spPr>
        <p:txBody>
          <a:bodyPr/>
          <a:lstStyle/>
          <a:p>
            <a:r>
              <a:rPr lang="en-US" sz="1600" dirty="0"/>
              <a:t>Mentioned by </a:t>
            </a:r>
            <a:r>
              <a:rPr lang="en-US" sz="1600" b="1" dirty="0"/>
              <a:t>7</a:t>
            </a:r>
            <a:r>
              <a:rPr lang="en-US" sz="1600" dirty="0"/>
              <a:t> respondents</a:t>
            </a:r>
          </a:p>
          <a:p>
            <a:endParaRPr lang="en-US" sz="1600" dirty="0"/>
          </a:p>
          <a:p>
            <a:pPr marL="0" indent="0" algn="ctr">
              <a:buNone/>
            </a:pPr>
            <a:r>
              <a:rPr lang="en-US" sz="1200" dirty="0"/>
              <a:t>Some respondents feel that employers will need to improve management practices and offer employees more flexibility and respect in order to retain them in a competitive labor market.</a:t>
            </a:r>
          </a:p>
        </p:txBody>
      </p:sp>
    </p:spTree>
    <p:extLst>
      <p:ext uri="{BB962C8B-B14F-4D97-AF65-F5344CB8AC3E}">
        <p14:creationId xmlns:p14="http://schemas.microsoft.com/office/powerpoint/2010/main" val="106719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8D20BD-10FB-4002-8FF8-D7854B897116}"/>
              </a:ext>
            </a:extLst>
          </p:cNvPr>
          <p:cNvSpPr>
            <a:spLocks noGrp="1"/>
          </p:cNvSpPr>
          <p:nvPr>
            <p:ph type="ftr" sz="quarter" idx="11"/>
          </p:nvPr>
        </p:nvSpPr>
        <p:spPr/>
        <p:txBody>
          <a:bodyPr/>
          <a:lstStyle/>
          <a:p>
            <a:r>
              <a:rPr lang="en-US" dirty="0"/>
              <a:t>CONFIDENTIAL</a:t>
            </a:r>
          </a:p>
        </p:txBody>
      </p:sp>
      <p:sp>
        <p:nvSpPr>
          <p:cNvPr id="8" name="Title 7">
            <a:extLst>
              <a:ext uri="{FF2B5EF4-FFF2-40B4-BE49-F238E27FC236}">
                <a16:creationId xmlns:a16="http://schemas.microsoft.com/office/drawing/2014/main" id="{4E0E3B46-7F90-4B20-BE1F-91D59E27BCA5}"/>
              </a:ext>
            </a:extLst>
          </p:cNvPr>
          <p:cNvSpPr>
            <a:spLocks noGrp="1"/>
          </p:cNvSpPr>
          <p:nvPr>
            <p:ph type="title"/>
          </p:nvPr>
        </p:nvSpPr>
        <p:spPr/>
        <p:txBody>
          <a:bodyPr/>
          <a:lstStyle/>
          <a:p>
            <a:r>
              <a:rPr lang="en-US" dirty="0"/>
              <a:t>Respondents Profile</a:t>
            </a:r>
          </a:p>
        </p:txBody>
      </p:sp>
      <p:sp>
        <p:nvSpPr>
          <p:cNvPr id="9" name="Content Placeholder 8">
            <a:extLst>
              <a:ext uri="{FF2B5EF4-FFF2-40B4-BE49-F238E27FC236}">
                <a16:creationId xmlns:a16="http://schemas.microsoft.com/office/drawing/2014/main" id="{3C7A1965-FCE7-4404-87E1-B200A46B9CEB}"/>
              </a:ext>
            </a:extLst>
          </p:cNvPr>
          <p:cNvSpPr>
            <a:spLocks noGrp="1"/>
          </p:cNvSpPr>
          <p:nvPr>
            <p:ph idx="1"/>
          </p:nvPr>
        </p:nvSpPr>
        <p:spPr>
          <a:xfrm>
            <a:off x="150876" y="713911"/>
            <a:ext cx="8842248" cy="1453519"/>
          </a:xfrm>
        </p:spPr>
        <p:txBody>
          <a:bodyPr/>
          <a:lstStyle/>
          <a:p>
            <a:pPr marL="0" indent="0">
              <a:buNone/>
            </a:pPr>
            <a:r>
              <a:rPr lang="en-US" sz="1600" dirty="0"/>
              <a:t>Responses broadly represent the industry mix in the region. </a:t>
            </a:r>
          </a:p>
          <a:p>
            <a:pPr marL="0" indent="0">
              <a:buNone/>
            </a:pPr>
            <a:endParaRPr lang="en-US" sz="1600" dirty="0"/>
          </a:p>
          <a:p>
            <a:pPr marL="0" indent="0">
              <a:buNone/>
            </a:pPr>
            <a:r>
              <a:rPr lang="en-US" sz="1600" dirty="0"/>
              <a:t>Note that there were cases of multiple respondents from 1,000+ employee organizations such as higher education, public schools/government, and health care employers. We are treating those separately for the sake of this analysis. </a:t>
            </a:r>
          </a:p>
        </p:txBody>
      </p:sp>
      <p:sp>
        <p:nvSpPr>
          <p:cNvPr id="5" name="Slide Number Placeholder 4">
            <a:extLst>
              <a:ext uri="{FF2B5EF4-FFF2-40B4-BE49-F238E27FC236}">
                <a16:creationId xmlns:a16="http://schemas.microsoft.com/office/drawing/2014/main" id="{C70E80D7-56D7-48F9-8D3B-516F0AEC9FAE}"/>
              </a:ext>
            </a:extLst>
          </p:cNvPr>
          <p:cNvSpPr>
            <a:spLocks noGrp="1"/>
          </p:cNvSpPr>
          <p:nvPr>
            <p:ph type="sldNum" sz="quarter" idx="10"/>
          </p:nvPr>
        </p:nvSpPr>
        <p:spPr/>
        <p:txBody>
          <a:bodyPr/>
          <a:lstStyle/>
          <a:p>
            <a:fld id="{D4325D4D-289E-48C1-B277-2BEB492A7D19}" type="slidenum">
              <a:rPr lang="en-US" smtClean="0"/>
              <a:pPr/>
              <a:t>3</a:t>
            </a:fld>
            <a:endParaRPr lang="en-US" dirty="0"/>
          </a:p>
        </p:txBody>
      </p:sp>
      <p:pic>
        <p:nvPicPr>
          <p:cNvPr id="7" name="Picture 6">
            <a:extLst>
              <a:ext uri="{FF2B5EF4-FFF2-40B4-BE49-F238E27FC236}">
                <a16:creationId xmlns:a16="http://schemas.microsoft.com/office/drawing/2014/main" id="{FDB5FB63-3EEC-4316-86CF-280B2BDB7350}"/>
              </a:ext>
            </a:extLst>
          </p:cNvPr>
          <p:cNvPicPr>
            <a:picLocks noChangeAspect="1"/>
          </p:cNvPicPr>
          <p:nvPr/>
        </p:nvPicPr>
        <p:blipFill rotWithShape="1">
          <a:blip r:embed="rId2"/>
          <a:srcRect t="61366" b="7191"/>
          <a:stretch/>
        </p:blipFill>
        <p:spPr>
          <a:xfrm>
            <a:off x="173736" y="2167430"/>
            <a:ext cx="8679275" cy="2589282"/>
          </a:xfrm>
          <a:prstGeom prst="rect">
            <a:avLst/>
          </a:prstGeom>
        </p:spPr>
      </p:pic>
    </p:spTree>
    <p:extLst>
      <p:ext uri="{BB962C8B-B14F-4D97-AF65-F5344CB8AC3E}">
        <p14:creationId xmlns:p14="http://schemas.microsoft.com/office/powerpoint/2010/main" val="1350197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7C7C-FB00-4E1B-A775-E151B7BF5FE5}"/>
              </a:ext>
            </a:extLst>
          </p:cNvPr>
          <p:cNvSpPr>
            <a:spLocks noGrp="1"/>
          </p:cNvSpPr>
          <p:nvPr>
            <p:ph type="title"/>
          </p:nvPr>
        </p:nvSpPr>
        <p:spPr/>
        <p:txBody>
          <a:bodyPr/>
          <a:lstStyle/>
          <a:p>
            <a:r>
              <a:rPr lang="en-US" dirty="0"/>
              <a:t>Growth Projections </a:t>
            </a:r>
          </a:p>
        </p:txBody>
      </p:sp>
      <p:sp>
        <p:nvSpPr>
          <p:cNvPr id="3" name="Slide Number Placeholder 2">
            <a:extLst>
              <a:ext uri="{FF2B5EF4-FFF2-40B4-BE49-F238E27FC236}">
                <a16:creationId xmlns:a16="http://schemas.microsoft.com/office/drawing/2014/main" id="{02D42178-DB22-4DB2-9D64-BB30D4F19089}"/>
              </a:ext>
            </a:extLst>
          </p:cNvPr>
          <p:cNvSpPr>
            <a:spLocks noGrp="1"/>
          </p:cNvSpPr>
          <p:nvPr>
            <p:ph type="sldNum" sz="quarter" idx="10"/>
          </p:nvPr>
        </p:nvSpPr>
        <p:spPr/>
        <p:txBody>
          <a:bodyPr/>
          <a:lstStyle/>
          <a:p>
            <a:fld id="{D4325D4D-289E-48C1-B277-2BEB492A7D19}" type="slidenum">
              <a:rPr lang="en-US" smtClean="0"/>
              <a:pPr/>
              <a:t>4</a:t>
            </a:fld>
            <a:endParaRPr lang="en-US" dirty="0"/>
          </a:p>
        </p:txBody>
      </p:sp>
      <p:sp>
        <p:nvSpPr>
          <p:cNvPr id="4" name="Footer Placeholder 3">
            <a:extLst>
              <a:ext uri="{FF2B5EF4-FFF2-40B4-BE49-F238E27FC236}">
                <a16:creationId xmlns:a16="http://schemas.microsoft.com/office/drawing/2014/main" id="{CD4F1A56-C0C9-43A1-A164-AA15D250EB53}"/>
              </a:ext>
            </a:extLst>
          </p:cNvPr>
          <p:cNvSpPr>
            <a:spLocks noGrp="1"/>
          </p:cNvSpPr>
          <p:nvPr>
            <p:ph type="ftr" sz="quarter" idx="11"/>
          </p:nvPr>
        </p:nvSpPr>
        <p:spPr/>
        <p:txBody>
          <a:bodyPr/>
          <a:lstStyle/>
          <a:p>
            <a:r>
              <a:rPr lang="en-US" dirty="0"/>
              <a:t>CONFIDENTIAL</a:t>
            </a:r>
          </a:p>
        </p:txBody>
      </p:sp>
      <p:graphicFrame>
        <p:nvGraphicFramePr>
          <p:cNvPr id="9" name="Content Placeholder 8">
            <a:extLst>
              <a:ext uri="{FF2B5EF4-FFF2-40B4-BE49-F238E27FC236}">
                <a16:creationId xmlns:a16="http://schemas.microsoft.com/office/drawing/2014/main" id="{1C8F6814-E60F-4729-B209-5E45388421C8}"/>
              </a:ext>
            </a:extLst>
          </p:cNvPr>
          <p:cNvGraphicFramePr>
            <a:graphicFrameLocks noGrp="1"/>
          </p:cNvGraphicFramePr>
          <p:nvPr>
            <p:ph sz="quarter" idx="12"/>
            <p:extLst>
              <p:ext uri="{D42A27DB-BD31-4B8C-83A1-F6EECF244321}">
                <p14:modId xmlns:p14="http://schemas.microsoft.com/office/powerpoint/2010/main" val="3908635346"/>
              </p:ext>
            </p:extLst>
          </p:nvPr>
        </p:nvGraphicFramePr>
        <p:xfrm>
          <a:off x="3497812" y="683568"/>
          <a:ext cx="5337387" cy="41732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C3A8720C-8E0F-4D5C-9DDA-F5C2C5CEE222}"/>
              </a:ext>
            </a:extLst>
          </p:cNvPr>
          <p:cNvSpPr txBox="1"/>
          <p:nvPr/>
        </p:nvSpPr>
        <p:spPr>
          <a:xfrm>
            <a:off x="3866400" y="246564"/>
            <a:ext cx="4817913" cy="523220"/>
          </a:xfrm>
          <a:prstGeom prst="rect">
            <a:avLst/>
          </a:prstGeom>
          <a:noFill/>
        </p:spPr>
        <p:txBody>
          <a:bodyPr wrap="square" rtlCol="0">
            <a:spAutoFit/>
          </a:bodyPr>
          <a:lstStyle/>
          <a:p>
            <a:r>
              <a:rPr lang="en-US" sz="1400" dirty="0">
                <a:solidFill>
                  <a:srgbClr val="0A357E"/>
                </a:solidFill>
              </a:rPr>
              <a:t>Q: If you expect your workforce to grow, how many new employees do you expect to hire in the next three years? </a:t>
            </a:r>
          </a:p>
        </p:txBody>
      </p:sp>
      <p:sp>
        <p:nvSpPr>
          <p:cNvPr id="11" name="TextBox 10">
            <a:extLst>
              <a:ext uri="{FF2B5EF4-FFF2-40B4-BE49-F238E27FC236}">
                <a16:creationId xmlns:a16="http://schemas.microsoft.com/office/drawing/2014/main" id="{A16E23A8-ACC7-4FF7-9B9B-7EB193F6F7AE}"/>
              </a:ext>
            </a:extLst>
          </p:cNvPr>
          <p:cNvSpPr txBox="1"/>
          <p:nvPr/>
        </p:nvSpPr>
        <p:spPr>
          <a:xfrm>
            <a:off x="347471" y="803024"/>
            <a:ext cx="3006132" cy="3539430"/>
          </a:xfrm>
          <a:prstGeom prst="rect">
            <a:avLst/>
          </a:prstGeom>
          <a:noFill/>
        </p:spPr>
        <p:txBody>
          <a:bodyPr wrap="square" rtlCol="0">
            <a:spAutoFit/>
          </a:bodyPr>
          <a:lstStyle/>
          <a:p>
            <a:r>
              <a:rPr lang="en-US" sz="1600" dirty="0"/>
              <a:t>Across all industries, respondents anticipated a need for between </a:t>
            </a:r>
            <a:r>
              <a:rPr lang="en-US" sz="1600" b="1" dirty="0"/>
              <a:t>22,850</a:t>
            </a:r>
            <a:r>
              <a:rPr lang="en-US" sz="1600" dirty="0"/>
              <a:t> and </a:t>
            </a:r>
            <a:r>
              <a:rPr lang="en-US" sz="1600" b="1" dirty="0"/>
              <a:t>45,637 </a:t>
            </a:r>
            <a:r>
              <a:rPr lang="en-US" sz="1600" dirty="0"/>
              <a:t>new employees in the next three years. These are led by: </a:t>
            </a:r>
          </a:p>
          <a:p>
            <a:endParaRPr lang="en-US" sz="1600" dirty="0"/>
          </a:p>
          <a:p>
            <a:pPr marL="285750" indent="-285750">
              <a:buFont typeface="Arial" panose="020B0604020202020204" pitchFamily="34" charset="0"/>
              <a:buChar char="•"/>
            </a:pPr>
            <a:r>
              <a:rPr lang="en-US" sz="1600" dirty="0"/>
              <a:t>Health care </a:t>
            </a:r>
          </a:p>
          <a:p>
            <a:pPr marL="285750" indent="-285750">
              <a:buFont typeface="Arial" panose="020B0604020202020204" pitchFamily="34" charset="0"/>
              <a:buChar char="•"/>
            </a:pPr>
            <a:r>
              <a:rPr lang="en-US" sz="1600" dirty="0"/>
              <a:t>Manufacturing</a:t>
            </a:r>
          </a:p>
          <a:p>
            <a:pPr marL="285750" indent="-285750">
              <a:buFont typeface="Arial" panose="020B0604020202020204" pitchFamily="34" charset="0"/>
              <a:buChar char="•"/>
            </a:pPr>
            <a:r>
              <a:rPr lang="en-US" sz="1600" dirty="0"/>
              <a:t>Public sector</a:t>
            </a:r>
          </a:p>
          <a:p>
            <a:pPr marL="285750" indent="-285750">
              <a:buFont typeface="Arial" panose="020B0604020202020204" pitchFamily="34" charset="0"/>
              <a:buChar char="•"/>
            </a:pPr>
            <a:r>
              <a:rPr lang="en-US" sz="1600" dirty="0"/>
              <a:t>Restaurant, Lodging, and Hospitality</a:t>
            </a:r>
          </a:p>
          <a:p>
            <a:pPr marL="285750" indent="-285750">
              <a:buFont typeface="Arial" panose="020B0604020202020204" pitchFamily="34" charset="0"/>
              <a:buChar char="•"/>
            </a:pPr>
            <a:r>
              <a:rPr lang="en-US" sz="1600" dirty="0"/>
              <a:t>Professional and Technical Services </a:t>
            </a:r>
          </a:p>
        </p:txBody>
      </p:sp>
    </p:spTree>
    <p:extLst>
      <p:ext uri="{BB962C8B-B14F-4D97-AF65-F5344CB8AC3E}">
        <p14:creationId xmlns:p14="http://schemas.microsoft.com/office/powerpoint/2010/main" val="278629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8A978-F96B-4E75-ADCC-907FDF0A4F83}"/>
              </a:ext>
            </a:extLst>
          </p:cNvPr>
          <p:cNvSpPr>
            <a:spLocks noGrp="1"/>
          </p:cNvSpPr>
          <p:nvPr>
            <p:ph type="title"/>
          </p:nvPr>
        </p:nvSpPr>
        <p:spPr>
          <a:xfrm>
            <a:off x="0" y="13007"/>
            <a:ext cx="8842248" cy="339918"/>
          </a:xfrm>
        </p:spPr>
        <p:txBody>
          <a:bodyPr/>
          <a:lstStyle/>
          <a:p>
            <a:r>
              <a:rPr lang="en-US" sz="2000" dirty="0"/>
              <a:t>Growth Projections by Company Size</a:t>
            </a:r>
          </a:p>
        </p:txBody>
      </p:sp>
      <p:sp>
        <p:nvSpPr>
          <p:cNvPr id="3" name="Slide Number Placeholder 2">
            <a:extLst>
              <a:ext uri="{FF2B5EF4-FFF2-40B4-BE49-F238E27FC236}">
                <a16:creationId xmlns:a16="http://schemas.microsoft.com/office/drawing/2014/main" id="{41BE2E96-8094-4AC1-B53A-61877DAED8E9}"/>
              </a:ext>
            </a:extLst>
          </p:cNvPr>
          <p:cNvSpPr>
            <a:spLocks noGrp="1"/>
          </p:cNvSpPr>
          <p:nvPr>
            <p:ph type="sldNum" sz="quarter" idx="10"/>
          </p:nvPr>
        </p:nvSpPr>
        <p:spPr/>
        <p:txBody>
          <a:bodyPr/>
          <a:lstStyle/>
          <a:p>
            <a:fld id="{D4325D4D-289E-48C1-B277-2BEB492A7D19}" type="slidenum">
              <a:rPr lang="en-US" smtClean="0"/>
              <a:pPr/>
              <a:t>5</a:t>
            </a:fld>
            <a:endParaRPr lang="en-US" dirty="0"/>
          </a:p>
        </p:txBody>
      </p:sp>
      <p:sp>
        <p:nvSpPr>
          <p:cNvPr id="4" name="Footer Placeholder 3">
            <a:extLst>
              <a:ext uri="{FF2B5EF4-FFF2-40B4-BE49-F238E27FC236}">
                <a16:creationId xmlns:a16="http://schemas.microsoft.com/office/drawing/2014/main" id="{DA51D477-783E-45CC-9F21-ED6D39996FAE}"/>
              </a:ext>
            </a:extLst>
          </p:cNvPr>
          <p:cNvSpPr>
            <a:spLocks noGrp="1"/>
          </p:cNvSpPr>
          <p:nvPr>
            <p:ph type="ftr" sz="quarter" idx="11"/>
          </p:nvPr>
        </p:nvSpPr>
        <p:spPr/>
        <p:txBody>
          <a:bodyPr/>
          <a:lstStyle/>
          <a:p>
            <a:r>
              <a:rPr lang="en-US" dirty="0"/>
              <a:t>CONFIDENTIAL</a:t>
            </a:r>
          </a:p>
        </p:txBody>
      </p:sp>
      <p:pic>
        <p:nvPicPr>
          <p:cNvPr id="16" name="Picture 15">
            <a:extLst>
              <a:ext uri="{FF2B5EF4-FFF2-40B4-BE49-F238E27FC236}">
                <a16:creationId xmlns:a16="http://schemas.microsoft.com/office/drawing/2014/main" id="{A23AE50C-4EA1-4BC2-B16E-2C4B2709758E}"/>
              </a:ext>
            </a:extLst>
          </p:cNvPr>
          <p:cNvPicPr>
            <a:picLocks noChangeAspect="1"/>
          </p:cNvPicPr>
          <p:nvPr/>
        </p:nvPicPr>
        <p:blipFill>
          <a:blip r:embed="rId3"/>
          <a:stretch>
            <a:fillRect/>
          </a:stretch>
        </p:blipFill>
        <p:spPr>
          <a:xfrm>
            <a:off x="4355361" y="420345"/>
            <a:ext cx="3499081" cy="2120428"/>
          </a:xfrm>
          <a:prstGeom prst="rect">
            <a:avLst/>
          </a:prstGeom>
        </p:spPr>
      </p:pic>
      <p:pic>
        <p:nvPicPr>
          <p:cNvPr id="18" name="Picture 17">
            <a:extLst>
              <a:ext uri="{FF2B5EF4-FFF2-40B4-BE49-F238E27FC236}">
                <a16:creationId xmlns:a16="http://schemas.microsoft.com/office/drawing/2014/main" id="{A450E403-772C-4AEA-B160-32C3E0040258}"/>
              </a:ext>
            </a:extLst>
          </p:cNvPr>
          <p:cNvPicPr>
            <a:picLocks noChangeAspect="1"/>
          </p:cNvPicPr>
          <p:nvPr/>
        </p:nvPicPr>
        <p:blipFill>
          <a:blip r:embed="rId4"/>
          <a:stretch>
            <a:fillRect/>
          </a:stretch>
        </p:blipFill>
        <p:spPr>
          <a:xfrm>
            <a:off x="579517" y="2560980"/>
            <a:ext cx="7010400" cy="2162175"/>
          </a:xfrm>
          <a:prstGeom prst="rect">
            <a:avLst/>
          </a:prstGeom>
        </p:spPr>
      </p:pic>
      <p:sp>
        <p:nvSpPr>
          <p:cNvPr id="5" name="TextBox 4">
            <a:extLst>
              <a:ext uri="{FF2B5EF4-FFF2-40B4-BE49-F238E27FC236}">
                <a16:creationId xmlns:a16="http://schemas.microsoft.com/office/drawing/2014/main" id="{14421847-6B02-4F9C-8CA4-067D62889B81}"/>
              </a:ext>
            </a:extLst>
          </p:cNvPr>
          <p:cNvSpPr txBox="1"/>
          <p:nvPr/>
        </p:nvSpPr>
        <p:spPr>
          <a:xfrm>
            <a:off x="347472" y="834228"/>
            <a:ext cx="3250307" cy="1077218"/>
          </a:xfrm>
          <a:prstGeom prst="rect">
            <a:avLst/>
          </a:prstGeom>
          <a:noFill/>
        </p:spPr>
        <p:txBody>
          <a:bodyPr wrap="square" rtlCol="0">
            <a:spAutoFit/>
          </a:bodyPr>
          <a:lstStyle/>
          <a:p>
            <a:pPr algn="ctr"/>
            <a:r>
              <a:rPr lang="en-US" sz="1600" dirty="0"/>
              <a:t>More small companies are anticipating hiring, but large companies anticipate hiring the largest number of employees. </a:t>
            </a:r>
          </a:p>
        </p:txBody>
      </p:sp>
    </p:spTree>
    <p:extLst>
      <p:ext uri="{BB962C8B-B14F-4D97-AF65-F5344CB8AC3E}">
        <p14:creationId xmlns:p14="http://schemas.microsoft.com/office/powerpoint/2010/main" val="3634590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D437-FF83-5443-B441-DAFEB3A6E449}"/>
              </a:ext>
            </a:extLst>
          </p:cNvPr>
          <p:cNvSpPr>
            <a:spLocks noGrp="1"/>
          </p:cNvSpPr>
          <p:nvPr>
            <p:ph type="title"/>
          </p:nvPr>
        </p:nvSpPr>
        <p:spPr/>
        <p:txBody>
          <a:bodyPr/>
          <a:lstStyle/>
          <a:p>
            <a:r>
              <a:rPr lang="en-US" dirty="0"/>
              <a:t>Credentials and Certificates</a:t>
            </a:r>
          </a:p>
        </p:txBody>
      </p:sp>
      <p:sp>
        <p:nvSpPr>
          <p:cNvPr id="4" name="Slide Number Placeholder 3">
            <a:extLst>
              <a:ext uri="{FF2B5EF4-FFF2-40B4-BE49-F238E27FC236}">
                <a16:creationId xmlns:a16="http://schemas.microsoft.com/office/drawing/2014/main" id="{870F7584-CDE4-8841-9947-47EE25CFAE20}"/>
              </a:ext>
            </a:extLst>
          </p:cNvPr>
          <p:cNvSpPr>
            <a:spLocks noGrp="1"/>
          </p:cNvSpPr>
          <p:nvPr>
            <p:ph type="sldNum" sz="quarter" idx="10"/>
          </p:nvPr>
        </p:nvSpPr>
        <p:spPr/>
        <p:txBody>
          <a:bodyPr/>
          <a:lstStyle/>
          <a:p>
            <a:fld id="{D4325D4D-289E-48C1-B277-2BEB492A7D19}" type="slidenum">
              <a:rPr lang="en-US" smtClean="0"/>
              <a:pPr/>
              <a:t>6</a:t>
            </a:fld>
            <a:endParaRPr lang="en-US" dirty="0"/>
          </a:p>
        </p:txBody>
      </p:sp>
      <p:sp>
        <p:nvSpPr>
          <p:cNvPr id="5" name="Footer Placeholder 4">
            <a:extLst>
              <a:ext uri="{FF2B5EF4-FFF2-40B4-BE49-F238E27FC236}">
                <a16:creationId xmlns:a16="http://schemas.microsoft.com/office/drawing/2014/main" id="{1684396F-9EF4-F84C-B74C-6813A9E1A04B}"/>
              </a:ext>
            </a:extLst>
          </p:cNvPr>
          <p:cNvSpPr>
            <a:spLocks noGrp="1"/>
          </p:cNvSpPr>
          <p:nvPr>
            <p:ph type="ftr" sz="quarter" idx="11"/>
          </p:nvPr>
        </p:nvSpPr>
        <p:spPr/>
        <p:txBody>
          <a:bodyPr/>
          <a:lstStyle/>
          <a:p>
            <a:r>
              <a:rPr lang="en-US" dirty="0"/>
              <a:t>CONFIDENTIAL</a:t>
            </a:r>
          </a:p>
        </p:txBody>
      </p:sp>
      <p:graphicFrame>
        <p:nvGraphicFramePr>
          <p:cNvPr id="6" name="Content Placeholder 5">
            <a:extLst>
              <a:ext uri="{FF2B5EF4-FFF2-40B4-BE49-F238E27FC236}">
                <a16:creationId xmlns:a16="http://schemas.microsoft.com/office/drawing/2014/main" id="{94255EEC-97F6-40B2-A222-CC3F2DF57E95}"/>
              </a:ext>
            </a:extLst>
          </p:cNvPr>
          <p:cNvGraphicFramePr>
            <a:graphicFrameLocks noGrp="1"/>
          </p:cNvGraphicFramePr>
          <p:nvPr>
            <p:ph idx="1"/>
            <p:extLst>
              <p:ext uri="{D42A27DB-BD31-4B8C-83A1-F6EECF244321}">
                <p14:modId xmlns:p14="http://schemas.microsoft.com/office/powerpoint/2010/main" val="3532220712"/>
              </p:ext>
            </p:extLst>
          </p:nvPr>
        </p:nvGraphicFramePr>
        <p:xfrm>
          <a:off x="136525" y="1245600"/>
          <a:ext cx="4587875" cy="35502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D8E8090F-2FFA-417D-A6C4-45E1AD0BBC25}"/>
              </a:ext>
            </a:extLst>
          </p:cNvPr>
          <p:cNvSpPr txBox="1"/>
          <p:nvPr/>
        </p:nvSpPr>
        <p:spPr>
          <a:xfrm>
            <a:off x="266400" y="722380"/>
            <a:ext cx="4817913" cy="523220"/>
          </a:xfrm>
          <a:prstGeom prst="rect">
            <a:avLst/>
          </a:prstGeom>
          <a:noFill/>
        </p:spPr>
        <p:txBody>
          <a:bodyPr wrap="square" rtlCol="0">
            <a:spAutoFit/>
          </a:bodyPr>
          <a:lstStyle/>
          <a:p>
            <a:r>
              <a:rPr lang="en-US" sz="1400" dirty="0">
                <a:solidFill>
                  <a:srgbClr val="0A357E"/>
                </a:solidFill>
              </a:rPr>
              <a:t>Q: What credentials or education experience are you seeking in your future workforce? (select all that apply)</a:t>
            </a:r>
          </a:p>
        </p:txBody>
      </p:sp>
      <p:graphicFrame>
        <p:nvGraphicFramePr>
          <p:cNvPr id="3" name="Table 7">
            <a:extLst>
              <a:ext uri="{FF2B5EF4-FFF2-40B4-BE49-F238E27FC236}">
                <a16:creationId xmlns:a16="http://schemas.microsoft.com/office/drawing/2014/main" id="{74FA139A-3013-44F6-A518-498A9647AB5D}"/>
              </a:ext>
            </a:extLst>
          </p:cNvPr>
          <p:cNvGraphicFramePr>
            <a:graphicFrameLocks noGrp="1"/>
          </p:cNvGraphicFramePr>
          <p:nvPr>
            <p:extLst>
              <p:ext uri="{D42A27DB-BD31-4B8C-83A1-F6EECF244321}">
                <p14:modId xmlns:p14="http://schemas.microsoft.com/office/powerpoint/2010/main" val="1592744388"/>
              </p:ext>
            </p:extLst>
          </p:nvPr>
        </p:nvGraphicFramePr>
        <p:xfrm>
          <a:off x="4854276" y="884479"/>
          <a:ext cx="4023324" cy="3823688"/>
        </p:xfrm>
        <a:graphic>
          <a:graphicData uri="http://schemas.openxmlformats.org/drawingml/2006/table">
            <a:tbl>
              <a:tblPr firstRow="1" bandRow="1">
                <a:tableStyleId>{5C22544A-7EE6-4342-B048-85BDC9FD1C3A}</a:tableStyleId>
              </a:tblPr>
              <a:tblGrid>
                <a:gridCol w="2011662">
                  <a:extLst>
                    <a:ext uri="{9D8B030D-6E8A-4147-A177-3AD203B41FA5}">
                      <a16:colId xmlns:a16="http://schemas.microsoft.com/office/drawing/2014/main" val="371434392"/>
                    </a:ext>
                  </a:extLst>
                </a:gridCol>
                <a:gridCol w="2011662">
                  <a:extLst>
                    <a:ext uri="{9D8B030D-6E8A-4147-A177-3AD203B41FA5}">
                      <a16:colId xmlns:a16="http://schemas.microsoft.com/office/drawing/2014/main" val="1302786339"/>
                    </a:ext>
                  </a:extLst>
                </a:gridCol>
              </a:tblGrid>
              <a:tr h="232241">
                <a:tc gridSpan="2">
                  <a:txBody>
                    <a:bodyPr/>
                    <a:lstStyle/>
                    <a:p>
                      <a:r>
                        <a:rPr lang="en-US" sz="1100" dirty="0"/>
                        <a:t>Specific credentials sought in multiple industries</a:t>
                      </a:r>
                    </a:p>
                  </a:txBody>
                  <a:tcPr/>
                </a:tc>
                <a:tc hMerge="1">
                  <a:txBody>
                    <a:bodyPr/>
                    <a:lstStyle/>
                    <a:p>
                      <a:endParaRPr lang="en-US" dirty="0"/>
                    </a:p>
                  </a:txBody>
                  <a:tcPr/>
                </a:tc>
                <a:extLst>
                  <a:ext uri="{0D108BD9-81ED-4DB2-BD59-A6C34878D82A}">
                    <a16:rowId xmlns:a16="http://schemas.microsoft.com/office/drawing/2014/main" val="483772587"/>
                  </a:ext>
                </a:extLst>
              </a:tr>
              <a:tr h="273224">
                <a:tc>
                  <a:txBody>
                    <a:bodyPr/>
                    <a:lstStyle/>
                    <a:p>
                      <a:pPr algn="ctr"/>
                      <a:r>
                        <a:rPr lang="en-US" sz="1400" b="1" dirty="0"/>
                        <a:t>Credential</a:t>
                      </a:r>
                    </a:p>
                  </a:txBody>
                  <a:tcPr/>
                </a:tc>
                <a:tc>
                  <a:txBody>
                    <a:bodyPr/>
                    <a:lstStyle/>
                    <a:p>
                      <a:pPr algn="ctr"/>
                      <a:r>
                        <a:rPr lang="en-US" sz="1400" b="1" dirty="0"/>
                        <a:t>Industries</a:t>
                      </a:r>
                    </a:p>
                  </a:txBody>
                  <a:tcPr/>
                </a:tc>
                <a:extLst>
                  <a:ext uri="{0D108BD9-81ED-4DB2-BD59-A6C34878D82A}">
                    <a16:rowId xmlns:a16="http://schemas.microsoft.com/office/drawing/2014/main" val="2574916918"/>
                  </a:ext>
                </a:extLst>
              </a:tr>
              <a:tr h="512295">
                <a:tc>
                  <a:txBody>
                    <a:bodyPr/>
                    <a:lstStyle/>
                    <a:p>
                      <a:r>
                        <a:rPr lang="en-US" sz="1050" dirty="0"/>
                        <a:t>Medical Laboratory Technician (MLT)</a:t>
                      </a:r>
                    </a:p>
                  </a:txBody>
                  <a:tcPr/>
                </a:tc>
                <a:tc>
                  <a:txBody>
                    <a:bodyPr/>
                    <a:lstStyle/>
                    <a:p>
                      <a:r>
                        <a:rPr lang="en-US" sz="1050" dirty="0"/>
                        <a:t>Life sciences and biosciences; healthcare and social assistance</a:t>
                      </a:r>
                    </a:p>
                  </a:txBody>
                  <a:tcPr/>
                </a:tc>
                <a:extLst>
                  <a:ext uri="{0D108BD9-81ED-4DB2-BD59-A6C34878D82A}">
                    <a16:rowId xmlns:a16="http://schemas.microsoft.com/office/drawing/2014/main" val="2325436497"/>
                  </a:ext>
                </a:extLst>
              </a:tr>
              <a:tr h="368853">
                <a:tc>
                  <a:txBody>
                    <a:bodyPr/>
                    <a:lstStyle/>
                    <a:p>
                      <a:r>
                        <a:rPr lang="en-US" sz="1050" dirty="0"/>
                        <a:t>OSHA 10 Training</a:t>
                      </a:r>
                    </a:p>
                  </a:txBody>
                  <a:tcPr/>
                </a:tc>
                <a:tc>
                  <a:txBody>
                    <a:bodyPr/>
                    <a:lstStyle/>
                    <a:p>
                      <a:r>
                        <a:rPr lang="en-US" sz="1050" dirty="0"/>
                        <a:t>Manufacturing;  construction and skilled trades</a:t>
                      </a:r>
                    </a:p>
                  </a:txBody>
                  <a:tcPr/>
                </a:tc>
                <a:extLst>
                  <a:ext uri="{0D108BD9-81ED-4DB2-BD59-A6C34878D82A}">
                    <a16:rowId xmlns:a16="http://schemas.microsoft.com/office/drawing/2014/main" val="3885986565"/>
                  </a:ext>
                </a:extLst>
              </a:tr>
              <a:tr h="655738">
                <a:tc>
                  <a:txBody>
                    <a:bodyPr/>
                    <a:lstStyle/>
                    <a:p>
                      <a:r>
                        <a:rPr lang="en-US" sz="1050" dirty="0"/>
                        <a:t>Commercial Driver's License (CDL)</a:t>
                      </a:r>
                    </a:p>
                  </a:txBody>
                  <a:tcPr/>
                </a:tc>
                <a:tc>
                  <a:txBody>
                    <a:bodyPr/>
                    <a:lstStyle/>
                    <a:p>
                      <a:r>
                        <a:rPr lang="en-US" sz="1050" dirty="0"/>
                        <a:t>Construction and skilled trades; energy, utilities and clean tech; logistics and warehousing</a:t>
                      </a:r>
                    </a:p>
                  </a:txBody>
                  <a:tcPr/>
                </a:tc>
                <a:extLst>
                  <a:ext uri="{0D108BD9-81ED-4DB2-BD59-A6C34878D82A}">
                    <a16:rowId xmlns:a16="http://schemas.microsoft.com/office/drawing/2014/main" val="234278400"/>
                  </a:ext>
                </a:extLst>
              </a:tr>
              <a:tr h="542107">
                <a:tc>
                  <a:txBody>
                    <a:bodyPr/>
                    <a:lstStyle/>
                    <a:p>
                      <a:r>
                        <a:rPr lang="en-US" sz="1050" dirty="0"/>
                        <a:t>Licensed Massage Therapist (LMT)</a:t>
                      </a:r>
                    </a:p>
                  </a:txBody>
                  <a:tcPr/>
                </a:tc>
                <a:tc>
                  <a:txBody>
                    <a:bodyPr/>
                    <a:lstStyle/>
                    <a:p>
                      <a:r>
                        <a:rPr lang="en-US" sz="1050" dirty="0"/>
                        <a:t>Healthcare and social assistance; restaurant, lodging and hospitality</a:t>
                      </a:r>
                    </a:p>
                  </a:txBody>
                  <a:tcPr/>
                </a:tc>
                <a:extLst>
                  <a:ext uri="{0D108BD9-81ED-4DB2-BD59-A6C34878D82A}">
                    <a16:rowId xmlns:a16="http://schemas.microsoft.com/office/drawing/2014/main" val="2563540144"/>
                  </a:ext>
                </a:extLst>
              </a:tr>
              <a:tr h="402308">
                <a:tc>
                  <a:txBody>
                    <a:bodyPr/>
                    <a:lstStyle/>
                    <a:p>
                      <a:r>
                        <a:rPr lang="en-US" sz="1050" dirty="0"/>
                        <a:t>Six Sigma/Lean Manufacturing</a:t>
                      </a:r>
                    </a:p>
                  </a:txBody>
                  <a:tcPr/>
                </a:tc>
                <a:tc>
                  <a:txBody>
                    <a:bodyPr/>
                    <a:lstStyle/>
                    <a:p>
                      <a:r>
                        <a:rPr lang="en-US" sz="1050" dirty="0"/>
                        <a:t>Manufacturing; retail</a:t>
                      </a:r>
                    </a:p>
                  </a:txBody>
                  <a:tcPr/>
                </a:tc>
                <a:extLst>
                  <a:ext uri="{0D108BD9-81ED-4DB2-BD59-A6C34878D82A}">
                    <a16:rowId xmlns:a16="http://schemas.microsoft.com/office/drawing/2014/main" val="3384759237"/>
                  </a:ext>
                </a:extLst>
              </a:tr>
              <a:tr h="402308">
                <a:tc>
                  <a:txBody>
                    <a:bodyPr/>
                    <a:lstStyle/>
                    <a:p>
                      <a:r>
                        <a:rPr lang="en-US" sz="1050" dirty="0"/>
                        <a:t>Master of Public Health (MPH) and Master of Social Work (MSW)</a:t>
                      </a:r>
                    </a:p>
                  </a:txBody>
                  <a:tcPr/>
                </a:tc>
                <a:tc>
                  <a:txBody>
                    <a:bodyPr/>
                    <a:lstStyle/>
                    <a:p>
                      <a:r>
                        <a:rPr lang="en-US" sz="1050" dirty="0"/>
                        <a:t>Public sector, education and nonprofit; professional and technical services</a:t>
                      </a:r>
                    </a:p>
                  </a:txBody>
                  <a:tcPr/>
                </a:tc>
                <a:extLst>
                  <a:ext uri="{0D108BD9-81ED-4DB2-BD59-A6C34878D82A}">
                    <a16:rowId xmlns:a16="http://schemas.microsoft.com/office/drawing/2014/main" val="1962447346"/>
                  </a:ext>
                </a:extLst>
              </a:tr>
            </a:tbl>
          </a:graphicData>
        </a:graphic>
      </p:graphicFrame>
    </p:spTree>
    <p:extLst>
      <p:ext uri="{BB962C8B-B14F-4D97-AF65-F5344CB8AC3E}">
        <p14:creationId xmlns:p14="http://schemas.microsoft.com/office/powerpoint/2010/main" val="265283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3798-6ABE-4342-BBFD-38F323F4349D}"/>
              </a:ext>
            </a:extLst>
          </p:cNvPr>
          <p:cNvSpPr>
            <a:spLocks noGrp="1"/>
          </p:cNvSpPr>
          <p:nvPr>
            <p:ph type="title"/>
          </p:nvPr>
        </p:nvSpPr>
        <p:spPr/>
        <p:txBody>
          <a:bodyPr/>
          <a:lstStyle/>
          <a:p>
            <a:r>
              <a:rPr lang="en-US" dirty="0"/>
              <a:t>Industry-Specific Credentials</a:t>
            </a:r>
            <a:br>
              <a:rPr lang="en-US" dirty="0"/>
            </a:br>
            <a:r>
              <a:rPr lang="en-US" sz="1600" dirty="0"/>
              <a:t>Please list any industry- or sector-specific degrees or credentials you are seeking in your future workforce.</a:t>
            </a:r>
            <a:endParaRPr lang="en-US" dirty="0"/>
          </a:p>
        </p:txBody>
      </p:sp>
      <p:sp>
        <p:nvSpPr>
          <p:cNvPr id="3" name="Slide Number Placeholder 2">
            <a:extLst>
              <a:ext uri="{FF2B5EF4-FFF2-40B4-BE49-F238E27FC236}">
                <a16:creationId xmlns:a16="http://schemas.microsoft.com/office/drawing/2014/main" id="{D23B16FC-7FFA-4F3B-A22C-19FBEAD23C4F}"/>
              </a:ext>
            </a:extLst>
          </p:cNvPr>
          <p:cNvSpPr>
            <a:spLocks noGrp="1"/>
          </p:cNvSpPr>
          <p:nvPr>
            <p:ph type="sldNum" sz="quarter" idx="10"/>
          </p:nvPr>
        </p:nvSpPr>
        <p:spPr/>
        <p:txBody>
          <a:bodyPr/>
          <a:lstStyle/>
          <a:p>
            <a:fld id="{D4325D4D-289E-48C1-B277-2BEB492A7D19}" type="slidenum">
              <a:rPr lang="en-US" smtClean="0"/>
              <a:pPr/>
              <a:t>7</a:t>
            </a:fld>
            <a:endParaRPr lang="en-US" dirty="0"/>
          </a:p>
        </p:txBody>
      </p:sp>
      <p:sp>
        <p:nvSpPr>
          <p:cNvPr id="4" name="Footer Placeholder 3">
            <a:extLst>
              <a:ext uri="{FF2B5EF4-FFF2-40B4-BE49-F238E27FC236}">
                <a16:creationId xmlns:a16="http://schemas.microsoft.com/office/drawing/2014/main" id="{323527F9-875A-4C9C-B436-B324B01F186C}"/>
              </a:ext>
            </a:extLst>
          </p:cNvPr>
          <p:cNvSpPr>
            <a:spLocks noGrp="1"/>
          </p:cNvSpPr>
          <p:nvPr>
            <p:ph type="ftr" sz="quarter" idx="11"/>
          </p:nvPr>
        </p:nvSpPr>
        <p:spPr/>
        <p:txBody>
          <a:bodyPr/>
          <a:lstStyle/>
          <a:p>
            <a:r>
              <a:rPr lang="en-US" dirty="0"/>
              <a:t>CONFIDENTIAL</a:t>
            </a:r>
          </a:p>
        </p:txBody>
      </p:sp>
      <p:graphicFrame>
        <p:nvGraphicFramePr>
          <p:cNvPr id="7" name="Table 7">
            <a:extLst>
              <a:ext uri="{FF2B5EF4-FFF2-40B4-BE49-F238E27FC236}">
                <a16:creationId xmlns:a16="http://schemas.microsoft.com/office/drawing/2014/main" id="{ACB19C37-AA3C-4A9E-9EAD-C698B4D433AA}"/>
              </a:ext>
            </a:extLst>
          </p:cNvPr>
          <p:cNvGraphicFramePr>
            <a:graphicFrameLocks noGrp="1"/>
          </p:cNvGraphicFramePr>
          <p:nvPr>
            <p:ph sz="quarter" idx="12"/>
            <p:extLst>
              <p:ext uri="{D42A27DB-BD31-4B8C-83A1-F6EECF244321}">
                <p14:modId xmlns:p14="http://schemas.microsoft.com/office/powerpoint/2010/main" val="938580056"/>
              </p:ext>
            </p:extLst>
          </p:nvPr>
        </p:nvGraphicFramePr>
        <p:xfrm>
          <a:off x="164592" y="1097280"/>
          <a:ext cx="8631460" cy="3068320"/>
        </p:xfrm>
        <a:graphic>
          <a:graphicData uri="http://schemas.openxmlformats.org/drawingml/2006/table">
            <a:tbl>
              <a:tblPr firstRow="1" bandRow="1">
                <a:tableStyleId>{5C22544A-7EE6-4342-B048-85BDC9FD1C3A}</a:tableStyleId>
              </a:tblPr>
              <a:tblGrid>
                <a:gridCol w="1897374">
                  <a:extLst>
                    <a:ext uri="{9D8B030D-6E8A-4147-A177-3AD203B41FA5}">
                      <a16:colId xmlns:a16="http://schemas.microsoft.com/office/drawing/2014/main" val="4072541903"/>
                    </a:ext>
                  </a:extLst>
                </a:gridCol>
                <a:gridCol w="6734086">
                  <a:extLst>
                    <a:ext uri="{9D8B030D-6E8A-4147-A177-3AD203B41FA5}">
                      <a16:colId xmlns:a16="http://schemas.microsoft.com/office/drawing/2014/main" val="3473416539"/>
                    </a:ext>
                  </a:extLst>
                </a:gridCol>
              </a:tblGrid>
              <a:tr h="370840">
                <a:tc>
                  <a:txBody>
                    <a:bodyPr/>
                    <a:lstStyle/>
                    <a:p>
                      <a:r>
                        <a:rPr lang="en-US" sz="1100" dirty="0"/>
                        <a:t>Industry</a:t>
                      </a:r>
                    </a:p>
                  </a:txBody>
                  <a:tcPr/>
                </a:tc>
                <a:tc>
                  <a:txBody>
                    <a:bodyPr/>
                    <a:lstStyle/>
                    <a:p>
                      <a:r>
                        <a:rPr lang="en-US" sz="1100" dirty="0"/>
                        <a:t>Credentials</a:t>
                      </a:r>
                    </a:p>
                  </a:txBody>
                  <a:tcPr/>
                </a:tc>
                <a:extLst>
                  <a:ext uri="{0D108BD9-81ED-4DB2-BD59-A6C34878D82A}">
                    <a16:rowId xmlns:a16="http://schemas.microsoft.com/office/drawing/2014/main" val="2878736879"/>
                  </a:ext>
                </a:extLst>
              </a:tr>
              <a:tr h="370840">
                <a:tc>
                  <a:txBody>
                    <a:bodyPr/>
                    <a:lstStyle/>
                    <a:p>
                      <a:r>
                        <a:rPr lang="en-US" sz="1100" dirty="0"/>
                        <a:t>Construction and skilled trades</a:t>
                      </a:r>
                    </a:p>
                  </a:txBody>
                  <a:tcPr/>
                </a:tc>
                <a:tc>
                  <a:txBody>
                    <a:bodyPr/>
                    <a:lstStyle/>
                    <a:p>
                      <a:pPr marL="171450" indent="-171450">
                        <a:buFont typeface="Arial" panose="020B0604020202020204" pitchFamily="34" charset="0"/>
                        <a:buChar char="•"/>
                      </a:pPr>
                      <a:r>
                        <a:rPr lang="en-US" sz="1100" b="1" dirty="0"/>
                        <a:t>Commercial Driver’s License </a:t>
                      </a:r>
                      <a:r>
                        <a:rPr lang="en-US" sz="1100" dirty="0"/>
                        <a:t>(CDL)</a:t>
                      </a:r>
                    </a:p>
                    <a:p>
                      <a:pPr marL="171450" indent="-171450">
                        <a:buFont typeface="Arial" panose="020B0604020202020204" pitchFamily="34" charset="0"/>
                        <a:buChar char="•"/>
                      </a:pPr>
                      <a:r>
                        <a:rPr lang="en-US" sz="1100" dirty="0"/>
                        <a:t>North American Technician Excellence (NATE) Certification</a:t>
                      </a:r>
                    </a:p>
                    <a:p>
                      <a:pPr marL="171450" indent="-171450">
                        <a:buFont typeface="Arial" panose="020B0604020202020204" pitchFamily="34" charset="0"/>
                        <a:buChar char="•"/>
                      </a:pPr>
                      <a:r>
                        <a:rPr lang="en-US" sz="1100" dirty="0"/>
                        <a:t>Journeyman qualifications</a:t>
                      </a:r>
                    </a:p>
                    <a:p>
                      <a:pPr marL="171450" indent="-171450">
                        <a:buFont typeface="Arial" panose="020B0604020202020204" pitchFamily="34" charset="0"/>
                        <a:buChar char="•"/>
                      </a:pPr>
                      <a:r>
                        <a:rPr lang="en-US" sz="1100" dirty="0"/>
                        <a:t>OSHA 10 training</a:t>
                      </a:r>
                    </a:p>
                    <a:p>
                      <a:pPr marL="171450" indent="-171450">
                        <a:buFont typeface="Arial" panose="020B0604020202020204" pitchFamily="34" charset="0"/>
                        <a:buChar char="•"/>
                      </a:pPr>
                      <a:r>
                        <a:rPr lang="en-US" sz="1100" dirty="0"/>
                        <a:t>National Wood Flooring Association (NWFA) training</a:t>
                      </a:r>
                    </a:p>
                    <a:p>
                      <a:pPr marL="171450" indent="-171450">
                        <a:buFont typeface="Arial" panose="020B0604020202020204" pitchFamily="34" charset="0"/>
                        <a:buChar char="•"/>
                      </a:pPr>
                      <a:r>
                        <a:rPr lang="en-US" sz="1100" dirty="0"/>
                        <a:t>Training or experience in </a:t>
                      </a:r>
                      <a:r>
                        <a:rPr lang="en-US" sz="1100" b="1" dirty="0"/>
                        <a:t>construction</a:t>
                      </a:r>
                      <a:r>
                        <a:rPr lang="en-US" sz="1100" dirty="0"/>
                        <a:t>, </a:t>
                      </a:r>
                      <a:r>
                        <a:rPr lang="en-US" sz="1100" b="1" dirty="0"/>
                        <a:t>HVAC</a:t>
                      </a:r>
                      <a:r>
                        <a:rPr lang="en-US" sz="1100" dirty="0"/>
                        <a:t>, </a:t>
                      </a:r>
                      <a:r>
                        <a:rPr lang="en-US" sz="1100" b="1" dirty="0"/>
                        <a:t>plumbing</a:t>
                      </a:r>
                      <a:r>
                        <a:rPr lang="en-US" sz="1100" dirty="0"/>
                        <a:t>, </a:t>
                      </a:r>
                      <a:r>
                        <a:rPr lang="en-US" sz="1100" b="1" dirty="0"/>
                        <a:t>landscaping</a:t>
                      </a:r>
                    </a:p>
                  </a:txBody>
                  <a:tcPr/>
                </a:tc>
                <a:extLst>
                  <a:ext uri="{0D108BD9-81ED-4DB2-BD59-A6C34878D82A}">
                    <a16:rowId xmlns:a16="http://schemas.microsoft.com/office/drawing/2014/main" val="1890644021"/>
                  </a:ext>
                </a:extLst>
              </a:tr>
              <a:tr h="370840">
                <a:tc>
                  <a:txBody>
                    <a:bodyPr/>
                    <a:lstStyle/>
                    <a:p>
                      <a:r>
                        <a:rPr lang="en-US" sz="1100" dirty="0"/>
                        <a:t>Healthcare and social assistance</a:t>
                      </a:r>
                    </a:p>
                  </a:txBody>
                  <a:tcPr/>
                </a:tc>
                <a:tc>
                  <a:txBody>
                    <a:bodyPr/>
                    <a:lstStyle/>
                    <a:p>
                      <a:pPr marL="171450" indent="-171450">
                        <a:buFont typeface="Arial" panose="020B0604020202020204" pitchFamily="34" charset="0"/>
                        <a:buChar char="•"/>
                      </a:pPr>
                      <a:r>
                        <a:rPr lang="en-US" sz="1100" b="1" dirty="0"/>
                        <a:t>Nursing</a:t>
                      </a:r>
                      <a:r>
                        <a:rPr lang="en-US" sz="1100" dirty="0"/>
                        <a:t> credentials like CNA, RN, FNP, bachelor/master’s degree in nursing</a:t>
                      </a:r>
                    </a:p>
                    <a:p>
                      <a:pPr marL="171450" lvl="0" indent="-171450">
                        <a:buFont typeface="Arial" panose="020B0604020202020204" pitchFamily="34" charset="0"/>
                        <a:buChar char="•"/>
                      </a:pPr>
                      <a:r>
                        <a:rPr lang="en-US" sz="1100" b="1" dirty="0"/>
                        <a:t>Emergency medicine</a:t>
                      </a:r>
                      <a:r>
                        <a:rPr lang="en-US" sz="1100" dirty="0"/>
                        <a:t>: EMPs, paramedics, EMT-B certification</a:t>
                      </a:r>
                    </a:p>
                    <a:p>
                      <a:pPr marL="171450" lvl="0" indent="-171450">
                        <a:buFont typeface="Arial" panose="020B0604020202020204" pitchFamily="34" charset="0"/>
                        <a:buChar char="•"/>
                      </a:pPr>
                      <a:r>
                        <a:rPr lang="en-US" sz="1100" b="1" dirty="0"/>
                        <a:t>Dental </a:t>
                      </a:r>
                      <a:r>
                        <a:rPr lang="en-US" sz="1100" b="0" dirty="0"/>
                        <a:t>professionals</a:t>
                      </a:r>
                      <a:r>
                        <a:rPr lang="en-US" sz="1100" dirty="0"/>
                        <a:t>: doctoral degrees (DDS, DMD), assistants (CDA), hygienists (RDH)</a:t>
                      </a:r>
                    </a:p>
                    <a:p>
                      <a:pPr marL="171450" lvl="0" indent="-171450">
                        <a:buFont typeface="Arial" panose="020B0604020202020204" pitchFamily="34" charset="0"/>
                        <a:buChar char="•"/>
                      </a:pPr>
                      <a:r>
                        <a:rPr lang="en-US" sz="1100" b="1" i="0" dirty="0"/>
                        <a:t>Mental health </a:t>
                      </a:r>
                      <a:r>
                        <a:rPr lang="en-US" sz="1100" dirty="0"/>
                        <a:t>workers: Relevant master’s degrees and certification (CADC, LCAS, LCSW)</a:t>
                      </a:r>
                    </a:p>
                    <a:p>
                      <a:pPr marL="171450" lvl="0" indent="-171450">
                        <a:buFont typeface="Arial" panose="020B0604020202020204" pitchFamily="34" charset="0"/>
                        <a:buChar char="•"/>
                      </a:pPr>
                      <a:r>
                        <a:rPr lang="en-US" sz="1100" b="1" dirty="0"/>
                        <a:t>Physical therapists</a:t>
                      </a:r>
                      <a:r>
                        <a:rPr lang="en-US" sz="1100" b="0" dirty="0"/>
                        <a:t> with doctoral degrees </a:t>
                      </a:r>
                      <a:r>
                        <a:rPr lang="en-US" sz="1100" dirty="0"/>
                        <a:t>(DPT), personal trainers (CPT), massage therapists (LMT)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Veterinary</a:t>
                      </a:r>
                      <a:r>
                        <a:rPr lang="en-US" sz="1100" dirty="0"/>
                        <a:t> credentials: doctoral degrees (DVM), technicians (RVT)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Radiologic technologists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Medical laboratory technicians (MLT)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National Alliance for Direct Support Professionals (NADSP) Certification</a:t>
                      </a:r>
                    </a:p>
                  </a:txBody>
                  <a:tcPr/>
                </a:tc>
                <a:extLst>
                  <a:ext uri="{0D108BD9-81ED-4DB2-BD59-A6C34878D82A}">
                    <a16:rowId xmlns:a16="http://schemas.microsoft.com/office/drawing/2014/main" val="4268766206"/>
                  </a:ext>
                </a:extLst>
              </a:tr>
            </a:tbl>
          </a:graphicData>
        </a:graphic>
      </p:graphicFrame>
    </p:spTree>
    <p:extLst>
      <p:ext uri="{BB962C8B-B14F-4D97-AF65-F5344CB8AC3E}">
        <p14:creationId xmlns:p14="http://schemas.microsoft.com/office/powerpoint/2010/main" val="321482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3798-6ABE-4342-BBFD-38F323F4349D}"/>
              </a:ext>
            </a:extLst>
          </p:cNvPr>
          <p:cNvSpPr>
            <a:spLocks noGrp="1"/>
          </p:cNvSpPr>
          <p:nvPr>
            <p:ph type="title"/>
          </p:nvPr>
        </p:nvSpPr>
        <p:spPr/>
        <p:txBody>
          <a:bodyPr/>
          <a:lstStyle/>
          <a:p>
            <a:r>
              <a:rPr lang="en-US" dirty="0"/>
              <a:t>Industry-Specific Credentials (continued)</a:t>
            </a:r>
            <a:br>
              <a:rPr lang="en-US" dirty="0"/>
            </a:br>
            <a:r>
              <a:rPr lang="en-US" sz="1600" dirty="0"/>
              <a:t>Please list any industry- or sector-specific degrees or credentials you are seeking in your future workforce.</a:t>
            </a:r>
            <a:endParaRPr lang="en-US" dirty="0"/>
          </a:p>
        </p:txBody>
      </p:sp>
      <p:sp>
        <p:nvSpPr>
          <p:cNvPr id="3" name="Slide Number Placeholder 2">
            <a:extLst>
              <a:ext uri="{FF2B5EF4-FFF2-40B4-BE49-F238E27FC236}">
                <a16:creationId xmlns:a16="http://schemas.microsoft.com/office/drawing/2014/main" id="{D23B16FC-7FFA-4F3B-A22C-19FBEAD23C4F}"/>
              </a:ext>
            </a:extLst>
          </p:cNvPr>
          <p:cNvSpPr>
            <a:spLocks noGrp="1"/>
          </p:cNvSpPr>
          <p:nvPr>
            <p:ph type="sldNum" sz="quarter" idx="10"/>
          </p:nvPr>
        </p:nvSpPr>
        <p:spPr/>
        <p:txBody>
          <a:bodyPr/>
          <a:lstStyle/>
          <a:p>
            <a:fld id="{D4325D4D-289E-48C1-B277-2BEB492A7D19}" type="slidenum">
              <a:rPr lang="en-US" smtClean="0"/>
              <a:pPr/>
              <a:t>8</a:t>
            </a:fld>
            <a:endParaRPr lang="en-US" dirty="0"/>
          </a:p>
        </p:txBody>
      </p:sp>
      <p:sp>
        <p:nvSpPr>
          <p:cNvPr id="4" name="Footer Placeholder 3">
            <a:extLst>
              <a:ext uri="{FF2B5EF4-FFF2-40B4-BE49-F238E27FC236}">
                <a16:creationId xmlns:a16="http://schemas.microsoft.com/office/drawing/2014/main" id="{323527F9-875A-4C9C-B436-B324B01F186C}"/>
              </a:ext>
            </a:extLst>
          </p:cNvPr>
          <p:cNvSpPr>
            <a:spLocks noGrp="1"/>
          </p:cNvSpPr>
          <p:nvPr>
            <p:ph type="ftr" sz="quarter" idx="11"/>
          </p:nvPr>
        </p:nvSpPr>
        <p:spPr/>
        <p:txBody>
          <a:bodyPr/>
          <a:lstStyle/>
          <a:p>
            <a:r>
              <a:rPr lang="en-US" dirty="0"/>
              <a:t>CONFIDENTIAL</a:t>
            </a:r>
          </a:p>
        </p:txBody>
      </p:sp>
      <p:graphicFrame>
        <p:nvGraphicFramePr>
          <p:cNvPr id="7" name="Table 7">
            <a:extLst>
              <a:ext uri="{FF2B5EF4-FFF2-40B4-BE49-F238E27FC236}">
                <a16:creationId xmlns:a16="http://schemas.microsoft.com/office/drawing/2014/main" id="{ACB19C37-AA3C-4A9E-9EAD-C698B4D433AA}"/>
              </a:ext>
            </a:extLst>
          </p:cNvPr>
          <p:cNvGraphicFramePr>
            <a:graphicFrameLocks noGrp="1"/>
          </p:cNvGraphicFramePr>
          <p:nvPr>
            <p:ph sz="quarter" idx="12"/>
            <p:extLst>
              <p:ext uri="{D42A27DB-BD31-4B8C-83A1-F6EECF244321}">
                <p14:modId xmlns:p14="http://schemas.microsoft.com/office/powerpoint/2010/main" val="2603279219"/>
              </p:ext>
            </p:extLst>
          </p:nvPr>
        </p:nvGraphicFramePr>
        <p:xfrm>
          <a:off x="164592" y="1097280"/>
          <a:ext cx="8631460" cy="2733040"/>
        </p:xfrm>
        <a:graphic>
          <a:graphicData uri="http://schemas.openxmlformats.org/drawingml/2006/table">
            <a:tbl>
              <a:tblPr firstRow="1" bandRow="1">
                <a:tableStyleId>{5C22544A-7EE6-4342-B048-85BDC9FD1C3A}</a:tableStyleId>
              </a:tblPr>
              <a:tblGrid>
                <a:gridCol w="1897374">
                  <a:extLst>
                    <a:ext uri="{9D8B030D-6E8A-4147-A177-3AD203B41FA5}">
                      <a16:colId xmlns:a16="http://schemas.microsoft.com/office/drawing/2014/main" val="4072541903"/>
                    </a:ext>
                  </a:extLst>
                </a:gridCol>
                <a:gridCol w="6734086">
                  <a:extLst>
                    <a:ext uri="{9D8B030D-6E8A-4147-A177-3AD203B41FA5}">
                      <a16:colId xmlns:a16="http://schemas.microsoft.com/office/drawing/2014/main" val="3473416539"/>
                    </a:ext>
                  </a:extLst>
                </a:gridCol>
              </a:tblGrid>
              <a:tr h="370840">
                <a:tc>
                  <a:txBody>
                    <a:bodyPr/>
                    <a:lstStyle/>
                    <a:p>
                      <a:r>
                        <a:rPr lang="en-US" sz="1100" dirty="0"/>
                        <a:t>Industry</a:t>
                      </a:r>
                    </a:p>
                  </a:txBody>
                  <a:tcPr/>
                </a:tc>
                <a:tc>
                  <a:txBody>
                    <a:bodyPr/>
                    <a:lstStyle/>
                    <a:p>
                      <a:r>
                        <a:rPr lang="en-US" sz="1100" dirty="0"/>
                        <a:t>Credentials</a:t>
                      </a:r>
                    </a:p>
                  </a:txBody>
                  <a:tcPr/>
                </a:tc>
                <a:extLst>
                  <a:ext uri="{0D108BD9-81ED-4DB2-BD59-A6C34878D82A}">
                    <a16:rowId xmlns:a16="http://schemas.microsoft.com/office/drawing/2014/main" val="2878736879"/>
                  </a:ext>
                </a:extLst>
              </a:tr>
              <a:tr h="370840">
                <a:tc>
                  <a:txBody>
                    <a:bodyPr/>
                    <a:lstStyle/>
                    <a:p>
                      <a:r>
                        <a:rPr lang="en-US" sz="1100" dirty="0"/>
                        <a:t>IT, software, and analytics</a:t>
                      </a:r>
                    </a:p>
                  </a:txBody>
                  <a:tcPr/>
                </a:tc>
                <a:tc>
                  <a:txBody>
                    <a:bodyPr/>
                    <a:lstStyle/>
                    <a:p>
                      <a:pPr marL="171450" indent="-171450">
                        <a:buFont typeface="Arial" panose="020B0604020202020204" pitchFamily="34" charset="0"/>
                        <a:buChar char="•"/>
                      </a:pPr>
                      <a:r>
                        <a:rPr lang="en-US" sz="1100" dirty="0"/>
                        <a:t>Bachelor’s degree in </a:t>
                      </a:r>
                      <a:r>
                        <a:rPr lang="en-US" sz="1100" b="1" dirty="0"/>
                        <a:t>computer science </a:t>
                      </a:r>
                      <a:r>
                        <a:rPr lang="en-US" sz="1100" dirty="0"/>
                        <a:t>or related</a:t>
                      </a:r>
                    </a:p>
                    <a:p>
                      <a:pPr marL="171450" indent="-171450">
                        <a:buFont typeface="Arial" panose="020B0604020202020204" pitchFamily="34" charset="0"/>
                        <a:buChar char="•"/>
                      </a:pPr>
                      <a:r>
                        <a:rPr lang="en-US" sz="1100" dirty="0"/>
                        <a:t>CompTIA Certification</a:t>
                      </a:r>
                    </a:p>
                    <a:p>
                      <a:pPr marL="171450" indent="-171450">
                        <a:buFont typeface="Arial" panose="020B0604020202020204" pitchFamily="34" charset="0"/>
                        <a:buChar char="•"/>
                      </a:pPr>
                      <a:r>
                        <a:rPr lang="en-US" sz="1100" dirty="0"/>
                        <a:t>EC-Council Certified Ethical Hacker</a:t>
                      </a:r>
                    </a:p>
                    <a:p>
                      <a:pPr marL="171450" indent="-171450">
                        <a:buFont typeface="Arial" panose="020B0604020202020204" pitchFamily="34" charset="0"/>
                        <a:buChar char="•"/>
                      </a:pPr>
                      <a:r>
                        <a:rPr lang="en-US" sz="1100" dirty="0"/>
                        <a:t>SANS Institute trainings</a:t>
                      </a:r>
                    </a:p>
                    <a:p>
                      <a:pPr marL="171450" indent="-171450">
                        <a:buFont typeface="Arial" panose="020B0604020202020204" pitchFamily="34" charset="0"/>
                        <a:buChar char="•"/>
                      </a:pPr>
                      <a:r>
                        <a:rPr lang="en-US" sz="1100" dirty="0"/>
                        <a:t>SOC Analyst Certification</a:t>
                      </a:r>
                    </a:p>
                  </a:txBody>
                  <a:tcPr/>
                </a:tc>
                <a:extLst>
                  <a:ext uri="{0D108BD9-81ED-4DB2-BD59-A6C34878D82A}">
                    <a16:rowId xmlns:a16="http://schemas.microsoft.com/office/drawing/2014/main" val="1890644021"/>
                  </a:ext>
                </a:extLst>
              </a:tr>
              <a:tr h="370840">
                <a:tc>
                  <a:txBody>
                    <a:bodyPr/>
                    <a:lstStyle/>
                    <a:p>
                      <a:r>
                        <a:rPr lang="en-US" sz="1100" dirty="0"/>
                        <a:t>Manufacturing (includes food, beverage and product manufacturing and distribution)</a:t>
                      </a:r>
                    </a:p>
                  </a:txBody>
                  <a:tcPr/>
                </a:tc>
                <a:tc>
                  <a:txBody>
                    <a:bodyPr/>
                    <a:lstStyle/>
                    <a:p>
                      <a:pPr marL="171450" indent="-171450">
                        <a:buFont typeface="Arial" panose="020B0604020202020204" pitchFamily="34" charset="0"/>
                        <a:buChar char="•"/>
                      </a:pPr>
                      <a:r>
                        <a:rPr lang="en-US" sz="1100" b="1" dirty="0"/>
                        <a:t>Machinist</a:t>
                      </a:r>
                      <a:r>
                        <a:rPr lang="en-US" sz="1100" b="0" dirty="0"/>
                        <a:t> degrees (associate’s)</a:t>
                      </a:r>
                    </a:p>
                    <a:p>
                      <a:pPr marL="171450" indent="-171450">
                        <a:buFont typeface="Arial" panose="020B0604020202020204" pitchFamily="34" charset="0"/>
                        <a:buChar char="•"/>
                      </a:pPr>
                      <a:r>
                        <a:rPr lang="en-US" sz="1100" b="1" dirty="0"/>
                        <a:t>Mechatronics</a:t>
                      </a:r>
                      <a:r>
                        <a:rPr lang="en-US" sz="1100" b="0" dirty="0"/>
                        <a:t> degrees (Bachelor’s or Master’s)</a:t>
                      </a:r>
                    </a:p>
                    <a:p>
                      <a:pPr marL="171450" indent="-171450">
                        <a:buFont typeface="Arial" panose="020B0604020202020204" pitchFamily="34" charset="0"/>
                        <a:buChar char="•"/>
                      </a:pPr>
                      <a:r>
                        <a:rPr lang="en-US" sz="1100" b="1" dirty="0"/>
                        <a:t>Plastics</a:t>
                      </a:r>
                      <a:r>
                        <a:rPr lang="en-US" sz="1100" dirty="0"/>
                        <a:t> Technology and Engineering Certificate</a:t>
                      </a:r>
                    </a:p>
                    <a:p>
                      <a:pPr marL="171450" indent="-171450">
                        <a:buFont typeface="Arial" panose="020B0604020202020204" pitchFamily="34" charset="0"/>
                        <a:buChar char="•"/>
                      </a:pPr>
                      <a:r>
                        <a:rPr lang="en-US" sz="1100" dirty="0"/>
                        <a:t>Lean Manufacturing/Six Sigma training</a:t>
                      </a:r>
                    </a:p>
                    <a:p>
                      <a:pPr marL="171450" indent="-171450">
                        <a:buFont typeface="Arial" panose="020B0604020202020204" pitchFamily="34" charset="0"/>
                        <a:buChar char="•"/>
                      </a:pPr>
                      <a:r>
                        <a:rPr lang="en-US" sz="1100" dirty="0"/>
                        <a:t>OSHA 10 training</a:t>
                      </a:r>
                    </a:p>
                    <a:p>
                      <a:pPr marL="171450" indent="-171450">
                        <a:buFont typeface="Arial" panose="020B0604020202020204" pitchFamily="34" charset="0"/>
                        <a:buChar char="•"/>
                      </a:pPr>
                      <a:r>
                        <a:rPr lang="en-US" sz="1100" dirty="0"/>
                        <a:t>Culinary Arts degree or certificate</a:t>
                      </a:r>
                    </a:p>
                    <a:p>
                      <a:pPr marL="171450" indent="-171450">
                        <a:buFont typeface="Arial" panose="020B0604020202020204" pitchFamily="34" charset="0"/>
                        <a:buChar char="•"/>
                      </a:pPr>
                      <a:r>
                        <a:rPr lang="en-US" sz="1100" dirty="0"/>
                        <a:t>Acidified Food Manufacturing training</a:t>
                      </a:r>
                    </a:p>
                    <a:p>
                      <a:pPr marL="171450" indent="-171450">
                        <a:buFont typeface="Arial" panose="020B0604020202020204" pitchFamily="34" charset="0"/>
                        <a:buChar char="•"/>
                      </a:pPr>
                      <a:r>
                        <a:rPr lang="en-US" sz="1100" dirty="0"/>
                        <a:t>Experience in manufacturing</a:t>
                      </a:r>
                    </a:p>
                  </a:txBody>
                  <a:tcPr/>
                </a:tc>
                <a:extLst>
                  <a:ext uri="{0D108BD9-81ED-4DB2-BD59-A6C34878D82A}">
                    <a16:rowId xmlns:a16="http://schemas.microsoft.com/office/drawing/2014/main" val="4268766206"/>
                  </a:ext>
                </a:extLst>
              </a:tr>
            </a:tbl>
          </a:graphicData>
        </a:graphic>
      </p:graphicFrame>
    </p:spTree>
    <p:extLst>
      <p:ext uri="{BB962C8B-B14F-4D97-AF65-F5344CB8AC3E}">
        <p14:creationId xmlns:p14="http://schemas.microsoft.com/office/powerpoint/2010/main" val="295109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3798-6ABE-4342-BBFD-38F323F4349D}"/>
              </a:ext>
            </a:extLst>
          </p:cNvPr>
          <p:cNvSpPr>
            <a:spLocks noGrp="1"/>
          </p:cNvSpPr>
          <p:nvPr>
            <p:ph type="title"/>
          </p:nvPr>
        </p:nvSpPr>
        <p:spPr/>
        <p:txBody>
          <a:bodyPr/>
          <a:lstStyle/>
          <a:p>
            <a:r>
              <a:rPr lang="en-US" dirty="0"/>
              <a:t>Industry-Specific Credentials (continued)</a:t>
            </a:r>
            <a:br>
              <a:rPr lang="en-US" dirty="0"/>
            </a:br>
            <a:r>
              <a:rPr lang="en-US" sz="1600" dirty="0"/>
              <a:t>Please list any industry- or sector-specific degrees or credentials you are seeking in your future workforce.</a:t>
            </a:r>
            <a:endParaRPr lang="en-US" dirty="0"/>
          </a:p>
        </p:txBody>
      </p:sp>
      <p:sp>
        <p:nvSpPr>
          <p:cNvPr id="3" name="Slide Number Placeholder 2">
            <a:extLst>
              <a:ext uri="{FF2B5EF4-FFF2-40B4-BE49-F238E27FC236}">
                <a16:creationId xmlns:a16="http://schemas.microsoft.com/office/drawing/2014/main" id="{D23B16FC-7FFA-4F3B-A22C-19FBEAD23C4F}"/>
              </a:ext>
            </a:extLst>
          </p:cNvPr>
          <p:cNvSpPr>
            <a:spLocks noGrp="1"/>
          </p:cNvSpPr>
          <p:nvPr>
            <p:ph type="sldNum" sz="quarter" idx="10"/>
          </p:nvPr>
        </p:nvSpPr>
        <p:spPr/>
        <p:txBody>
          <a:bodyPr/>
          <a:lstStyle/>
          <a:p>
            <a:fld id="{D4325D4D-289E-48C1-B277-2BEB492A7D19}" type="slidenum">
              <a:rPr lang="en-US" smtClean="0"/>
              <a:pPr/>
              <a:t>9</a:t>
            </a:fld>
            <a:endParaRPr lang="en-US" dirty="0"/>
          </a:p>
        </p:txBody>
      </p:sp>
      <p:sp>
        <p:nvSpPr>
          <p:cNvPr id="4" name="Footer Placeholder 3">
            <a:extLst>
              <a:ext uri="{FF2B5EF4-FFF2-40B4-BE49-F238E27FC236}">
                <a16:creationId xmlns:a16="http://schemas.microsoft.com/office/drawing/2014/main" id="{323527F9-875A-4C9C-B436-B324B01F186C}"/>
              </a:ext>
            </a:extLst>
          </p:cNvPr>
          <p:cNvSpPr>
            <a:spLocks noGrp="1"/>
          </p:cNvSpPr>
          <p:nvPr>
            <p:ph type="ftr" sz="quarter" idx="11"/>
          </p:nvPr>
        </p:nvSpPr>
        <p:spPr/>
        <p:txBody>
          <a:bodyPr/>
          <a:lstStyle/>
          <a:p>
            <a:r>
              <a:rPr lang="en-US" dirty="0"/>
              <a:t>CONFIDENTIAL</a:t>
            </a:r>
          </a:p>
        </p:txBody>
      </p:sp>
      <p:graphicFrame>
        <p:nvGraphicFramePr>
          <p:cNvPr id="7" name="Table 7">
            <a:extLst>
              <a:ext uri="{FF2B5EF4-FFF2-40B4-BE49-F238E27FC236}">
                <a16:creationId xmlns:a16="http://schemas.microsoft.com/office/drawing/2014/main" id="{ACB19C37-AA3C-4A9E-9EAD-C698B4D433AA}"/>
              </a:ext>
            </a:extLst>
          </p:cNvPr>
          <p:cNvGraphicFramePr>
            <a:graphicFrameLocks noGrp="1"/>
          </p:cNvGraphicFramePr>
          <p:nvPr>
            <p:ph sz="quarter" idx="12"/>
            <p:extLst>
              <p:ext uri="{D42A27DB-BD31-4B8C-83A1-F6EECF244321}">
                <p14:modId xmlns:p14="http://schemas.microsoft.com/office/powerpoint/2010/main" val="121471118"/>
              </p:ext>
            </p:extLst>
          </p:nvPr>
        </p:nvGraphicFramePr>
        <p:xfrm>
          <a:off x="173736" y="994731"/>
          <a:ext cx="8631460" cy="3794760"/>
        </p:xfrm>
        <a:graphic>
          <a:graphicData uri="http://schemas.openxmlformats.org/drawingml/2006/table">
            <a:tbl>
              <a:tblPr firstRow="1" bandRow="1">
                <a:tableStyleId>{5C22544A-7EE6-4342-B048-85BDC9FD1C3A}</a:tableStyleId>
              </a:tblPr>
              <a:tblGrid>
                <a:gridCol w="1897374">
                  <a:extLst>
                    <a:ext uri="{9D8B030D-6E8A-4147-A177-3AD203B41FA5}">
                      <a16:colId xmlns:a16="http://schemas.microsoft.com/office/drawing/2014/main" val="4072541903"/>
                    </a:ext>
                  </a:extLst>
                </a:gridCol>
                <a:gridCol w="6734086">
                  <a:extLst>
                    <a:ext uri="{9D8B030D-6E8A-4147-A177-3AD203B41FA5}">
                      <a16:colId xmlns:a16="http://schemas.microsoft.com/office/drawing/2014/main" val="3473416539"/>
                    </a:ext>
                  </a:extLst>
                </a:gridCol>
              </a:tblGrid>
              <a:tr h="235864">
                <a:tc>
                  <a:txBody>
                    <a:bodyPr/>
                    <a:lstStyle/>
                    <a:p>
                      <a:r>
                        <a:rPr lang="en-US" sz="1100" dirty="0"/>
                        <a:t>Industry</a:t>
                      </a:r>
                    </a:p>
                  </a:txBody>
                  <a:tcPr/>
                </a:tc>
                <a:tc>
                  <a:txBody>
                    <a:bodyPr/>
                    <a:lstStyle/>
                    <a:p>
                      <a:r>
                        <a:rPr lang="en-US" sz="1100" dirty="0"/>
                        <a:t>Credentials</a:t>
                      </a:r>
                    </a:p>
                  </a:txBody>
                  <a:tcPr/>
                </a:tc>
                <a:extLst>
                  <a:ext uri="{0D108BD9-81ED-4DB2-BD59-A6C34878D82A}">
                    <a16:rowId xmlns:a16="http://schemas.microsoft.com/office/drawing/2014/main" val="2878736879"/>
                  </a:ext>
                </a:extLst>
              </a:tr>
              <a:tr h="370840">
                <a:tc>
                  <a:txBody>
                    <a:bodyPr/>
                    <a:lstStyle/>
                    <a:p>
                      <a:r>
                        <a:rPr lang="en-US" sz="1100" dirty="0"/>
                        <a:t>Professional and technical services</a:t>
                      </a:r>
                    </a:p>
                  </a:txBody>
                  <a:tcPr/>
                </a:tc>
                <a:tc>
                  <a:txBody>
                    <a:bodyPr/>
                    <a:lstStyle/>
                    <a:p>
                      <a:pPr marL="171450" indent="-171450">
                        <a:buFont typeface="Arial" panose="020B0604020202020204" pitchFamily="34" charset="0"/>
                        <a:buChar char="•"/>
                      </a:pPr>
                      <a:r>
                        <a:rPr lang="en-US" sz="1100" b="1" dirty="0"/>
                        <a:t>Engineering</a:t>
                      </a:r>
                      <a:r>
                        <a:rPr lang="en-US" sz="1100" dirty="0"/>
                        <a:t>, </a:t>
                      </a:r>
                      <a:r>
                        <a:rPr lang="en-US" sz="1100" b="1" dirty="0"/>
                        <a:t>architecture</a:t>
                      </a:r>
                      <a:r>
                        <a:rPr lang="en-US" sz="1100" dirty="0"/>
                        <a:t> and </a:t>
                      </a:r>
                      <a:r>
                        <a:rPr lang="en-US" sz="1100" b="1" dirty="0"/>
                        <a:t>surveying</a:t>
                      </a:r>
                    </a:p>
                    <a:p>
                      <a:pPr marL="628650" lvl="1" indent="-171450">
                        <a:buFont typeface="Arial" panose="020B0604020202020204" pitchFamily="34" charset="0"/>
                        <a:buChar char="•"/>
                      </a:pPr>
                      <a:r>
                        <a:rPr lang="en-US" sz="1100" dirty="0"/>
                        <a:t>Associate’s or Bachelor’s in geomatics, surveying or related</a:t>
                      </a:r>
                    </a:p>
                    <a:p>
                      <a:pPr marL="628650" lvl="1" indent="-171450">
                        <a:buFont typeface="Arial" panose="020B0604020202020204" pitchFamily="34" charset="0"/>
                        <a:buChar char="•"/>
                      </a:pPr>
                      <a:r>
                        <a:rPr lang="en-US" sz="1100" dirty="0"/>
                        <a:t>Bachelor’s in architecture, geology</a:t>
                      </a:r>
                    </a:p>
                    <a:p>
                      <a:pPr marL="628650" lvl="1" indent="-171450">
                        <a:buFont typeface="Arial" panose="020B0604020202020204" pitchFamily="34" charset="0"/>
                        <a:buChar char="•"/>
                      </a:pPr>
                      <a:r>
                        <a:rPr lang="en-US" sz="1100" dirty="0"/>
                        <a:t>Master’s or doctoral degree in engineering or physics</a:t>
                      </a:r>
                    </a:p>
                    <a:p>
                      <a:pPr marL="628650" lvl="1" indent="-171450">
                        <a:buFont typeface="Arial" panose="020B0604020202020204" pitchFamily="34" charset="0"/>
                        <a:buChar char="•"/>
                      </a:pPr>
                      <a:r>
                        <a:rPr lang="en-US" sz="1100" dirty="0"/>
                        <a:t>Professional Engineering License</a:t>
                      </a:r>
                    </a:p>
                    <a:p>
                      <a:pPr marL="628650" lvl="1" indent="-171450">
                        <a:buFont typeface="Arial" panose="020B0604020202020204" pitchFamily="34" charset="0"/>
                        <a:buChar char="•"/>
                      </a:pPr>
                      <a:r>
                        <a:rPr lang="en-US" sz="1100" dirty="0"/>
                        <a:t>LEED accreditation</a:t>
                      </a:r>
                    </a:p>
                    <a:p>
                      <a:pPr marL="171450" indent="-171450">
                        <a:buFont typeface="Arial" panose="020B0604020202020204" pitchFamily="34" charset="0"/>
                        <a:buChar char="•"/>
                      </a:pPr>
                      <a:r>
                        <a:rPr lang="en-US" sz="1100" dirty="0"/>
                        <a:t>Bachelor’s degree or experience in </a:t>
                      </a:r>
                      <a:r>
                        <a:rPr lang="en-US" sz="1100" b="1" dirty="0"/>
                        <a:t>finance</a:t>
                      </a:r>
                      <a:r>
                        <a:rPr lang="en-US" sz="1100" dirty="0"/>
                        <a:t>; </a:t>
                      </a:r>
                      <a:r>
                        <a:rPr lang="en-US" sz="1100" b="1" dirty="0"/>
                        <a:t>real estate </a:t>
                      </a:r>
                      <a:r>
                        <a:rPr lang="en-US" sz="1100" dirty="0"/>
                        <a:t>licensure</a:t>
                      </a:r>
                    </a:p>
                    <a:p>
                      <a:pPr marL="171450" indent="-171450">
                        <a:buFont typeface="Arial" panose="020B0604020202020204" pitchFamily="34" charset="0"/>
                        <a:buChar char="•"/>
                      </a:pPr>
                      <a:r>
                        <a:rPr lang="en-US" sz="1100" dirty="0"/>
                        <a:t>Master of </a:t>
                      </a:r>
                      <a:r>
                        <a:rPr lang="en-US" sz="1100" b="1" dirty="0"/>
                        <a:t>Public Health </a:t>
                      </a:r>
                      <a:r>
                        <a:rPr lang="en-US" sz="1100" dirty="0"/>
                        <a:t>(MPH) or Master of </a:t>
                      </a:r>
                      <a:r>
                        <a:rPr lang="en-US" sz="1100" b="1" dirty="0"/>
                        <a:t>Social Work </a:t>
                      </a:r>
                      <a:r>
                        <a:rPr lang="en-US" sz="1100" dirty="0"/>
                        <a:t>(MSW) degree</a:t>
                      </a:r>
                    </a:p>
                    <a:p>
                      <a:pPr marL="171450" indent="-171450">
                        <a:buFont typeface="Arial" panose="020B0604020202020204" pitchFamily="34" charset="0"/>
                        <a:buChar char="•"/>
                      </a:pPr>
                      <a:r>
                        <a:rPr lang="en-US" sz="1100" dirty="0"/>
                        <a:t>Society for </a:t>
                      </a:r>
                      <a:r>
                        <a:rPr lang="en-US" sz="1100" b="1" dirty="0"/>
                        <a:t>Human Resource </a:t>
                      </a:r>
                      <a:r>
                        <a:rPr lang="en-US" sz="1100" dirty="0"/>
                        <a:t>Management (SHRM) Certification</a:t>
                      </a:r>
                    </a:p>
                    <a:p>
                      <a:pPr marL="171450" indent="-171450">
                        <a:buFont typeface="Arial" panose="020B0604020202020204" pitchFamily="34" charset="0"/>
                        <a:buChar char="•"/>
                      </a:pPr>
                      <a:r>
                        <a:rPr lang="en-US" sz="1100" dirty="0"/>
                        <a:t>FAA Pilot Certification</a:t>
                      </a:r>
                    </a:p>
                    <a:p>
                      <a:pPr marL="171450" indent="-171450">
                        <a:buFont typeface="Arial" panose="020B0604020202020204" pitchFamily="34" charset="0"/>
                        <a:buChar char="•"/>
                      </a:pPr>
                      <a:r>
                        <a:rPr lang="en-US" sz="1100" dirty="0"/>
                        <a:t>JD degree</a:t>
                      </a:r>
                    </a:p>
                  </a:txBody>
                  <a:tcPr/>
                </a:tc>
                <a:extLst>
                  <a:ext uri="{0D108BD9-81ED-4DB2-BD59-A6C34878D82A}">
                    <a16:rowId xmlns:a16="http://schemas.microsoft.com/office/drawing/2014/main" val="1890644021"/>
                  </a:ext>
                </a:extLst>
              </a:tr>
              <a:tr h="370840">
                <a:tc>
                  <a:txBody>
                    <a:bodyPr/>
                    <a:lstStyle/>
                    <a:p>
                      <a:r>
                        <a:rPr lang="en-US" sz="1100" dirty="0"/>
                        <a:t>Public sector, education and nonprofit</a:t>
                      </a:r>
                    </a:p>
                  </a:txBody>
                  <a:tcPr/>
                </a:tc>
                <a:tc>
                  <a:txBody>
                    <a:bodyPr/>
                    <a:lstStyle/>
                    <a:p>
                      <a:pPr marL="171450" indent="-171450">
                        <a:buFont typeface="Arial" panose="020B0604020202020204" pitchFamily="34" charset="0"/>
                        <a:buChar char="•"/>
                      </a:pPr>
                      <a:r>
                        <a:rPr lang="en-US" sz="1100" b="1" dirty="0"/>
                        <a:t>Education: </a:t>
                      </a:r>
                      <a:r>
                        <a:rPr lang="en-US" sz="1100" b="0" dirty="0"/>
                        <a:t>Bachelor’s degree in education or </a:t>
                      </a:r>
                      <a:r>
                        <a:rPr lang="en-US" sz="1100" b="1" dirty="0"/>
                        <a:t>early childhood education</a:t>
                      </a:r>
                      <a:r>
                        <a:rPr lang="en-US" sz="1100" b="0" dirty="0"/>
                        <a:t>; BK Teaching License (Birth through Kindergarten)</a:t>
                      </a:r>
                    </a:p>
                    <a:p>
                      <a:pPr marL="171450" lvl="0" indent="-171450">
                        <a:buFont typeface="Arial" panose="020B0604020202020204" pitchFamily="34" charset="0"/>
                        <a:buChar char="•"/>
                      </a:pPr>
                      <a:r>
                        <a:rPr lang="en-US" sz="1100" b="0" dirty="0"/>
                        <a:t>Bachelor’s, master’s or doctoral degree in </a:t>
                      </a:r>
                      <a:r>
                        <a:rPr lang="en-US" sz="1100" b="1" dirty="0"/>
                        <a:t>human services</a:t>
                      </a:r>
                      <a:r>
                        <a:rPr lang="en-US" sz="1100" b="0" dirty="0"/>
                        <a:t>, </a:t>
                      </a:r>
                      <a:r>
                        <a:rPr lang="en-US" sz="1100" b="1" dirty="0"/>
                        <a:t>social sciences</a:t>
                      </a:r>
                      <a:r>
                        <a:rPr lang="en-US" sz="1100" b="0" dirty="0"/>
                        <a:t>, and related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Master of </a:t>
                      </a:r>
                      <a:r>
                        <a:rPr lang="en-US" sz="1100" b="1" dirty="0"/>
                        <a:t>Public Health </a:t>
                      </a:r>
                      <a:r>
                        <a:rPr lang="en-US" sz="1100" dirty="0"/>
                        <a:t>(MPH) or Master of </a:t>
                      </a:r>
                      <a:r>
                        <a:rPr lang="en-US" sz="1100" b="1" dirty="0"/>
                        <a:t>Social Work </a:t>
                      </a:r>
                      <a:r>
                        <a:rPr lang="en-US" sz="1100" dirty="0"/>
                        <a:t>(MSW) degree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Bachelor's degree in </a:t>
                      </a:r>
                      <a:r>
                        <a:rPr lang="en-US" sz="1100" b="1" dirty="0"/>
                        <a:t>parks, recreation </a:t>
                      </a:r>
                      <a:r>
                        <a:rPr lang="en-US" sz="1100" dirty="0"/>
                        <a:t>or related fields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Master's degree in </a:t>
                      </a:r>
                      <a:r>
                        <a:rPr lang="en-US" sz="1100" b="1" dirty="0"/>
                        <a:t>Arts Administration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Community Health Worker </a:t>
                      </a:r>
                      <a:r>
                        <a:rPr lang="en-US" sz="1100" b="0" dirty="0"/>
                        <a:t>(CHW)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a:t>HUD </a:t>
                      </a:r>
                      <a:r>
                        <a:rPr lang="en-US" sz="1100" b="1" dirty="0"/>
                        <a:t>Housing Counseling </a:t>
                      </a:r>
                      <a:r>
                        <a:rPr lang="en-US" sz="1100" b="0" dirty="0"/>
                        <a:t>Certification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Wilderness First Responder </a:t>
                      </a:r>
                      <a:r>
                        <a:rPr lang="en-US" sz="1100" b="0" dirty="0"/>
                        <a:t>training</a:t>
                      </a:r>
                    </a:p>
                  </a:txBody>
                  <a:tcPr/>
                </a:tc>
                <a:extLst>
                  <a:ext uri="{0D108BD9-81ED-4DB2-BD59-A6C34878D82A}">
                    <a16:rowId xmlns:a16="http://schemas.microsoft.com/office/drawing/2014/main" val="4268766206"/>
                  </a:ext>
                </a:extLst>
              </a:tr>
            </a:tbl>
          </a:graphicData>
        </a:graphic>
      </p:graphicFrame>
    </p:spTree>
    <p:extLst>
      <p:ext uri="{BB962C8B-B14F-4D97-AF65-F5344CB8AC3E}">
        <p14:creationId xmlns:p14="http://schemas.microsoft.com/office/powerpoint/2010/main" val="2364101752"/>
      </p:ext>
    </p:extLst>
  </p:cSld>
  <p:clrMapOvr>
    <a:masterClrMapping/>
  </p:clrMapOvr>
</p:sld>
</file>

<file path=ppt/theme/theme1.xml><?xml version="1.0" encoding="utf-8"?>
<a:theme xmlns:a="http://schemas.openxmlformats.org/drawingml/2006/main" name="RTI Corporate (Whit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2C68425E-E31D-0A4C-8C61-B90891C9BAFE}"/>
    </a:ext>
  </a:extLst>
</a:theme>
</file>

<file path=ppt/theme/theme2.xml><?xml version="1.0" encoding="utf-8"?>
<a:theme xmlns:a="http://schemas.openxmlformats.org/drawingml/2006/main" name="RTI Corporate (Blue)">
  <a:themeElements>
    <a:clrScheme name="RTI New 6">
      <a:dk1>
        <a:srgbClr val="000000"/>
      </a:dk1>
      <a:lt1>
        <a:srgbClr val="FFFFFF"/>
      </a:lt1>
      <a:dk2>
        <a:srgbClr val="000000"/>
      </a:dk2>
      <a:lt2>
        <a:srgbClr val="808080"/>
      </a:lt2>
      <a:accent1>
        <a:srgbClr val="1E4E96"/>
      </a:accent1>
      <a:accent2>
        <a:srgbClr val="00A3E0"/>
      </a:accent2>
      <a:accent3>
        <a:srgbClr val="68478D"/>
      </a:accent3>
      <a:accent4>
        <a:srgbClr val="83BD00"/>
      </a:accent4>
      <a:accent5>
        <a:srgbClr val="FFC845"/>
      </a:accent5>
      <a:accent6>
        <a:srgbClr val="FF595D"/>
      </a:accent6>
      <a:hlink>
        <a:srgbClr val="0045C7"/>
      </a:hlink>
      <a:folHlink>
        <a:srgbClr val="5D6E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TI_PPT_wide" id="{369A2017-7487-164E-88BD-AA43789A3503}" vid="{157B3736-1C93-EF4B-B068-B3F343D59CF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ac89c8b-6ef9-494b-bfb2-6a78cb93f20c">
      <Terms xmlns="http://schemas.microsoft.com/office/infopath/2007/PartnerControls"/>
    </lcf76f155ced4ddcb4097134ff3c332f>
    <TaxCatchAll xmlns="24c332f2-e82c-4438-967f-3c27ae87c8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0931ABE62E5843B570551D928E282D" ma:contentTypeVersion="12" ma:contentTypeDescription="Create a new document." ma:contentTypeScope="" ma:versionID="85a22f79a96e1984dd65c6a4456c506c">
  <xsd:schema xmlns:xsd="http://www.w3.org/2001/XMLSchema" xmlns:xs="http://www.w3.org/2001/XMLSchema" xmlns:p="http://schemas.microsoft.com/office/2006/metadata/properties" xmlns:ns2="2ac89c8b-6ef9-494b-bfb2-6a78cb93f20c" xmlns:ns3="24c332f2-e82c-4438-967f-3c27ae87c8f2" targetNamespace="http://schemas.microsoft.com/office/2006/metadata/properties" ma:root="true" ma:fieldsID="e3985b3c176a64665cffceca4e42ffad" ns2:_="" ns3:_="">
    <xsd:import namespace="2ac89c8b-6ef9-494b-bfb2-6a78cb93f20c"/>
    <xsd:import namespace="24c332f2-e82c-4438-967f-3c27ae87c8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89c8b-6ef9-494b-bfb2-6a78cb93f2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c332f2-e82c-4438-967f-3c27ae87c8f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ef3f2e8-abef-41da-b425-4475583dabb1}" ma:internalName="TaxCatchAll" ma:showField="CatchAllData" ma:web="24c332f2-e82c-4438-967f-3c27ae87c8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9CB693-0DEF-4114-9482-174E83C8CC11}">
  <ds:schemaRefs>
    <ds:schemaRef ds:uri="http://schemas.microsoft.com/office/2006/documentManagement/types"/>
    <ds:schemaRef ds:uri="http://purl.org/dc/terms/"/>
    <ds:schemaRef ds:uri="http://schemas.openxmlformats.org/package/2006/metadata/core-properties"/>
    <ds:schemaRef ds:uri="24c332f2-e82c-4438-967f-3c27ae87c8f2"/>
    <ds:schemaRef ds:uri="http://purl.org/dc/dcmitype/"/>
    <ds:schemaRef ds:uri="http://schemas.microsoft.com/office/infopath/2007/PartnerControls"/>
    <ds:schemaRef ds:uri="http://purl.org/dc/elements/1.1/"/>
    <ds:schemaRef ds:uri="http://schemas.microsoft.com/office/2006/metadata/properties"/>
    <ds:schemaRef ds:uri="2ac89c8b-6ef9-494b-bfb2-6a78cb93f20c"/>
    <ds:schemaRef ds:uri="http://www.w3.org/XML/1998/namespace"/>
  </ds:schemaRefs>
</ds:datastoreItem>
</file>

<file path=customXml/itemProps2.xml><?xml version="1.0" encoding="utf-8"?>
<ds:datastoreItem xmlns:ds="http://schemas.openxmlformats.org/officeDocument/2006/customXml" ds:itemID="{239D8769-9677-4427-ACC1-C754A13045CF}">
  <ds:schemaRefs>
    <ds:schemaRef ds:uri="24c332f2-e82c-4438-967f-3c27ae87c8f2"/>
    <ds:schemaRef ds:uri="2ac89c8b-6ef9-494b-bfb2-6a78cb93f20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466EE0-959F-431F-97ED-A925EF99E9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RTI_PPT_wide</Template>
  <TotalTime>620</TotalTime>
  <Words>2682</Words>
  <Application>Microsoft Office PowerPoint</Application>
  <PresentationFormat>On-screen Show (16:9)</PresentationFormat>
  <Paragraphs>263</Paragraphs>
  <Slides>24</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 Narrow</vt:lpstr>
      <vt:lpstr>Calibri</vt:lpstr>
      <vt:lpstr>Courier New</vt:lpstr>
      <vt:lpstr>System Font Regular</vt:lpstr>
      <vt:lpstr>Wingdings</vt:lpstr>
      <vt:lpstr>RTI Corporate (White)</vt:lpstr>
      <vt:lpstr>RTI Corporate (Blue)</vt:lpstr>
      <vt:lpstr>State of our Workforce: Western North Carolina</vt:lpstr>
      <vt:lpstr>Survey Responses </vt:lpstr>
      <vt:lpstr>Respondents Profile</vt:lpstr>
      <vt:lpstr>Growth Projections </vt:lpstr>
      <vt:lpstr>Growth Projections by Company Size</vt:lpstr>
      <vt:lpstr>Credentials and Certificates</vt:lpstr>
      <vt:lpstr>Industry-Specific Credentials Please list any industry- or sector-specific degrees or credentials you are seeking in your future workforce.</vt:lpstr>
      <vt:lpstr>Industry-Specific Credentials (continued) Please list any industry- or sector-specific degrees or credentials you are seeking in your future workforce.</vt:lpstr>
      <vt:lpstr>Industry-Specific Credentials (continued) Please list any industry- or sector-specific degrees or credentials you are seeking in your future workforce.</vt:lpstr>
      <vt:lpstr>Industry-Specific Credentials (continued) Please list any industry- or sector-specific degrees or credentials you are seeking in your future workforce.</vt:lpstr>
      <vt:lpstr>Talent Pipeline Evaluation</vt:lpstr>
      <vt:lpstr>Challenges and Obstacles</vt:lpstr>
      <vt:lpstr>Challenges and Obstacles: Housing “As you look to the future, what concerns or final thoughts do you have about the state of the local workforce?”</vt:lpstr>
      <vt:lpstr>Challenges and Obstacles: Lack of workers “As you look to the future, what concerns or final thoughts do you have about the state of the local workforce?”</vt:lpstr>
      <vt:lpstr>Challenges and Obstacles: Wages “As you look to the future, what concerns or final thoughts do you have about the state of the local workforce?”</vt:lpstr>
      <vt:lpstr>Challenges and Obstacles: Cost of living “As you look to the future, what concerns or final thoughts do you have about the state of the local workforce?”</vt:lpstr>
      <vt:lpstr>Challenges and Obstacles: Childcare “As you look to the future, what concerns or final thoughts do you have about the state of the local workforce?”</vt:lpstr>
      <vt:lpstr>PowerPoint Presentation</vt:lpstr>
      <vt:lpstr>Growth Projections by Company Size</vt:lpstr>
      <vt:lpstr>Challenges and Obstacles: Internet infrastructure “As you look to the future, what concerns or final thoughts do you have about the state of the local workforce?”</vt:lpstr>
      <vt:lpstr>Challenges and Obstacles: Transportation “As you look to the future, what concerns or final thoughts do you have about the state of the local workforce?”</vt:lpstr>
      <vt:lpstr>Challenges and Obstacles: Social climate and diversity “As you look to the future, what concerns or final thoughts do you have about the state of the local workforce?”</vt:lpstr>
      <vt:lpstr>Challenges and Obstacles: Regional focus on tourism “As you look to the future, what concerns or final thoughts do you have about the state of the local workforce?”</vt:lpstr>
      <vt:lpstr>Challenges and Obstacles: Workplace and management issues “As you look to the future, what concerns or final thoughts do you have about the state of the local workforce?”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our Workforce: Western North Carolina</dc:title>
  <dc:creator>Hogan, Michael</dc:creator>
  <cp:lastModifiedBy>Chamber Info</cp:lastModifiedBy>
  <cp:revision>3</cp:revision>
  <cp:lastPrinted>2020-02-14T14:03:35Z</cp:lastPrinted>
  <dcterms:created xsi:type="dcterms:W3CDTF">2022-06-15T20:14:48Z</dcterms:created>
  <dcterms:modified xsi:type="dcterms:W3CDTF">2022-07-12T19:54:11Z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0x010100900931ABE62E5843B570551D928E282D</vt:lpwstr>
  </property>
  <property fmtid="{D5CDD505-2E9C-101B-9397-08002B2CF9AE}" pid="3" name="MediaServiceImageTags">
    <vt:lpwstr/>
  </property>
</Properties>
</file>